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326" r:id="rId6"/>
    <p:sldId id="311" r:id="rId7"/>
    <p:sldId id="312" r:id="rId8"/>
    <p:sldId id="313" r:id="rId9"/>
    <p:sldId id="314" r:id="rId10"/>
    <p:sldId id="315" r:id="rId11"/>
    <p:sldId id="316" r:id="rId12"/>
    <p:sldId id="317" r:id="rId13"/>
    <p:sldId id="318" r:id="rId14"/>
    <p:sldId id="319" r:id="rId15"/>
    <p:sldId id="320" r:id="rId16"/>
    <p:sldId id="333" r:id="rId17"/>
    <p:sldId id="335" r:id="rId18"/>
    <p:sldId id="330" r:id="rId19"/>
    <p:sldId id="331" r:id="rId20"/>
    <p:sldId id="332" r:id="rId21"/>
    <p:sldId id="325" r:id="rId22"/>
    <p:sldId id="328" r:id="rId23"/>
    <p:sldId id="329" r:id="rId24"/>
    <p:sldId id="334" r:id="rId25"/>
    <p:sldId id="33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19" autoAdjust="0"/>
  </p:normalViewPr>
  <p:slideViewPr>
    <p:cSldViewPr snapToGrid="0">
      <p:cViewPr varScale="1">
        <p:scale>
          <a:sx n="85" d="100"/>
          <a:sy n="85" d="100"/>
        </p:scale>
        <p:origin x="59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image" Target="../media/image3.wmf"/><Relationship Id="rId1" Type="http://schemas.openxmlformats.org/officeDocument/2006/relationships/image" Target="../media/image2.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image" Target="../media/image20.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23.wmf"/><Relationship Id="rId1" Type="http://schemas.openxmlformats.org/officeDocument/2006/relationships/image" Target="../media/image22.w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3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9.wmf"/><Relationship Id="rId1" Type="http://schemas.openxmlformats.org/officeDocument/2006/relationships/image" Target="../media/image8.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image" Target="../media/image11.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4.wmf"/><Relationship Id="rId1" Type="http://schemas.openxmlformats.org/officeDocument/2006/relationships/image" Target="../media/image13.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5.w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7.wmf"/><Relationship Id="rId1" Type="http://schemas.openxmlformats.org/officeDocument/2006/relationships/image" Target="../media/image16.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8.wmf"/></Relationships>
</file>

<file path=ppt/media/image1.jpeg>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wmf>
</file>

<file path=ppt/media/image20.wmf>
</file>

<file path=ppt/media/image21.wmf>
</file>

<file path=ppt/media/image22.wmf>
</file>

<file path=ppt/media/image23.wmf>
</file>

<file path=ppt/media/image24.jpeg>
</file>

<file path=ppt/media/image25.png>
</file>

<file path=ppt/media/image26.png>
</file>

<file path=ppt/media/image27.png>
</file>

<file path=ppt/media/image28.png>
</file>

<file path=ppt/media/image29.png>
</file>

<file path=ppt/media/image3.wmf>
</file>

<file path=ppt/media/image30.png>
</file>

<file path=ppt/media/image31.wmf>
</file>

<file path=ppt/media/image4.wmf>
</file>

<file path=ppt/media/image5.png>
</file>

<file path=ppt/media/image6.wmf>
</file>

<file path=ppt/media/image7.png>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11/2/2021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11/2/2021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11/2/2021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11/2/2021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11/2/2021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11/2/2021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11/2/2021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11/2/2021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11/2/2021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11/2/2021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image" Target="../media/image14.wmf"/><Relationship Id="rId5" Type="http://schemas.openxmlformats.org/officeDocument/2006/relationships/oleObject" Target="../embeddings/oleObject11.bin"/><Relationship Id="rId4" Type="http://schemas.openxmlformats.org/officeDocument/2006/relationships/image" Target="../media/image13.w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15.w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image" Target="../media/image17.wmf"/><Relationship Id="rId5" Type="http://schemas.openxmlformats.org/officeDocument/2006/relationships/oleObject" Target="../embeddings/oleObject14.bin"/><Relationship Id="rId4" Type="http://schemas.openxmlformats.org/officeDocument/2006/relationships/image" Target="../media/image16.w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7.xml"/><Relationship Id="rId1" Type="http://schemas.openxmlformats.org/officeDocument/2006/relationships/vmlDrawing" Target="../drawings/vmlDrawing9.vml"/><Relationship Id="rId4" Type="http://schemas.openxmlformats.org/officeDocument/2006/relationships/image" Target="../media/image18.w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image" Target="../media/image19.w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2.xml"/><Relationship Id="rId1" Type="http://schemas.openxmlformats.org/officeDocument/2006/relationships/vmlDrawing" Target="../drawings/vmlDrawing11.vml"/><Relationship Id="rId6" Type="http://schemas.openxmlformats.org/officeDocument/2006/relationships/image" Target="../media/image21.wmf"/><Relationship Id="rId5" Type="http://schemas.openxmlformats.org/officeDocument/2006/relationships/oleObject" Target="../embeddings/oleObject18.bin"/><Relationship Id="rId4" Type="http://schemas.openxmlformats.org/officeDocument/2006/relationships/image" Target="../media/image20.w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2.xml"/><Relationship Id="rId1" Type="http://schemas.openxmlformats.org/officeDocument/2006/relationships/vmlDrawing" Target="../drawings/vmlDrawing12.vml"/><Relationship Id="rId6" Type="http://schemas.openxmlformats.org/officeDocument/2006/relationships/image" Target="../media/image23.wmf"/><Relationship Id="rId5" Type="http://schemas.openxmlformats.org/officeDocument/2006/relationships/oleObject" Target="../embeddings/oleObject20.bin"/><Relationship Id="rId4" Type="http://schemas.openxmlformats.org/officeDocument/2006/relationships/image" Target="../media/image22.wmf"/></Relationships>
</file>

<file path=ppt/slides/_rels/slide1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8" Type="http://schemas.openxmlformats.org/officeDocument/2006/relationships/image" Target="../media/image4.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wmf"/><Relationship Id="rId5" Type="http://schemas.openxmlformats.org/officeDocument/2006/relationships/oleObject" Target="../embeddings/oleObject2.bin"/><Relationship Id="rId4" Type="http://schemas.openxmlformats.org/officeDocument/2006/relationships/image" Target="../media/image2.wmf"/></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2.xml"/><Relationship Id="rId1" Type="http://schemas.openxmlformats.org/officeDocument/2006/relationships/vmlDrawing" Target="../drawings/vmlDrawing13.vml"/><Relationship Id="rId4" Type="http://schemas.openxmlformats.org/officeDocument/2006/relationships/image" Target="../media/image31.w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6.wmf"/></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6.xml"/><Relationship Id="rId1" Type="http://schemas.openxmlformats.org/officeDocument/2006/relationships/vmlDrawing" Target="../drawings/vmlDrawing3.vml"/><Relationship Id="rId6" Type="http://schemas.openxmlformats.org/officeDocument/2006/relationships/image" Target="../media/image9.wmf"/><Relationship Id="rId5" Type="http://schemas.openxmlformats.org/officeDocument/2006/relationships/oleObject" Target="../embeddings/oleObject6.bin"/><Relationship Id="rId4" Type="http://schemas.openxmlformats.org/officeDocument/2006/relationships/image" Target="../media/image8.w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6.xml"/><Relationship Id="rId1" Type="http://schemas.openxmlformats.org/officeDocument/2006/relationships/vmlDrawing" Target="../drawings/vmlDrawing4.vml"/><Relationship Id="rId4" Type="http://schemas.openxmlformats.org/officeDocument/2006/relationships/image" Target="../media/image10.w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6.xml"/><Relationship Id="rId1" Type="http://schemas.openxmlformats.org/officeDocument/2006/relationships/vmlDrawing" Target="../drawings/vmlDrawing5.vml"/><Relationship Id="rId6" Type="http://schemas.openxmlformats.org/officeDocument/2006/relationships/image" Target="../media/image12.wmf"/><Relationship Id="rId5" Type="http://schemas.openxmlformats.org/officeDocument/2006/relationships/oleObject" Target="../embeddings/oleObject9.bin"/><Relationship Id="rId4" Type="http://schemas.openxmlformats.org/officeDocument/2006/relationships/image" Target="../media/image11.w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pPr>
              <a:lnSpc>
                <a:spcPct val="110000"/>
              </a:lnSpc>
              <a:spcBef>
                <a:spcPts val="1200"/>
              </a:spcBef>
              <a:spcAft>
                <a:spcPts val="200"/>
              </a:spcAft>
              <a:buClr>
                <a:schemeClr val="accent1"/>
              </a:buClr>
              <a:buSzPct val="100000"/>
            </a:pPr>
            <a:r>
              <a:rPr lang="en-US" sz="3200" b="1" cap="all" spc="200" dirty="0">
                <a:solidFill>
                  <a:schemeClr val="tx1"/>
                </a:solidFill>
                <a:latin typeface="+mn-lt"/>
                <a:ea typeface="+mn-ea"/>
                <a:cs typeface="+mn-cs"/>
              </a:rPr>
              <a:t>Cross-sell analytics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sz="2000" dirty="0"/>
              <a:t>T3- Linear boost</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35CA9-3255-4ABB-9540-CAB1940B0AD7}"/>
              </a:ext>
            </a:extLst>
          </p:cNvPr>
          <p:cNvSpPr>
            <a:spLocks noGrp="1"/>
          </p:cNvSpPr>
          <p:nvPr>
            <p:ph type="title"/>
          </p:nvPr>
        </p:nvSpPr>
        <p:spPr/>
        <p:txBody>
          <a:bodyPr>
            <a:normAutofit/>
          </a:bodyPr>
          <a:lstStyle/>
          <a:p>
            <a:r>
              <a:rPr lang="en-GB" sz="3500" dirty="0"/>
              <a:t>Do customers with vehicle damage and an existing insurance impact response?</a:t>
            </a:r>
            <a:endParaRPr lang="en-US" sz="3500" dirty="0"/>
          </a:p>
        </p:txBody>
      </p:sp>
      <p:graphicFrame>
        <p:nvGraphicFramePr>
          <p:cNvPr id="8" name="Object 7">
            <a:extLst>
              <a:ext uri="{FF2B5EF4-FFF2-40B4-BE49-F238E27FC236}">
                <a16:creationId xmlns:a16="http://schemas.microsoft.com/office/drawing/2014/main" id="{C09AE2B4-AF4C-4B2C-85D4-6E515184A7C7}"/>
              </a:ext>
            </a:extLst>
          </p:cNvPr>
          <p:cNvGraphicFramePr>
            <a:graphicFrameLocks noChangeAspect="1"/>
          </p:cNvGraphicFramePr>
          <p:nvPr>
            <p:extLst>
              <p:ext uri="{D42A27DB-BD31-4B8C-83A1-F6EECF244321}">
                <p14:modId xmlns:p14="http://schemas.microsoft.com/office/powerpoint/2010/main" val="2232624487"/>
              </p:ext>
            </p:extLst>
          </p:nvPr>
        </p:nvGraphicFramePr>
        <p:xfrm>
          <a:off x="1097281" y="2471738"/>
          <a:ext cx="4998720" cy="3132137"/>
        </p:xfrm>
        <a:graphic>
          <a:graphicData uri="http://schemas.openxmlformats.org/presentationml/2006/ole">
            <mc:AlternateContent xmlns:mc="http://schemas.openxmlformats.org/markup-compatibility/2006">
              <mc:Choice xmlns:v="urn:schemas-microsoft-com:vml" Requires="v">
                <p:oleObj spid="_x0000_s7208" name="Bitmap Image" r:id="rId3" imgW="5158800" imgH="3132000" progId="Paint.Picture">
                  <p:embed/>
                </p:oleObj>
              </mc:Choice>
              <mc:Fallback>
                <p:oleObj name="Bitmap Image" r:id="rId3" imgW="5158800" imgH="3132000" progId="Paint.Picture">
                  <p:embed/>
                  <p:pic>
                    <p:nvPicPr>
                      <p:cNvPr id="0" name=""/>
                      <p:cNvPicPr/>
                      <p:nvPr/>
                    </p:nvPicPr>
                    <p:blipFill>
                      <a:blip r:embed="rId4"/>
                      <a:stretch>
                        <a:fillRect/>
                      </a:stretch>
                    </p:blipFill>
                    <p:spPr>
                      <a:xfrm>
                        <a:off x="1097281" y="2471738"/>
                        <a:ext cx="4998720" cy="3132137"/>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7D3012FB-FF95-4672-A972-DEAABFB5D053}"/>
              </a:ext>
            </a:extLst>
          </p:cNvPr>
          <p:cNvGraphicFramePr>
            <a:graphicFrameLocks noChangeAspect="1"/>
          </p:cNvGraphicFramePr>
          <p:nvPr>
            <p:extLst>
              <p:ext uri="{D42A27DB-BD31-4B8C-83A1-F6EECF244321}">
                <p14:modId xmlns:p14="http://schemas.microsoft.com/office/powerpoint/2010/main" val="445367086"/>
              </p:ext>
            </p:extLst>
          </p:nvPr>
        </p:nvGraphicFramePr>
        <p:xfrm>
          <a:off x="6558523" y="2411412"/>
          <a:ext cx="5151437" cy="3192463"/>
        </p:xfrm>
        <a:graphic>
          <a:graphicData uri="http://schemas.openxmlformats.org/presentationml/2006/ole">
            <mc:AlternateContent xmlns:mc="http://schemas.openxmlformats.org/markup-compatibility/2006">
              <mc:Choice xmlns:v="urn:schemas-microsoft-com:vml" Requires="v">
                <p:oleObj spid="_x0000_s7209" name="Bitmap Image" r:id="rId5" imgW="5151240" imgH="3192840" progId="Paint.Picture">
                  <p:embed/>
                </p:oleObj>
              </mc:Choice>
              <mc:Fallback>
                <p:oleObj name="Bitmap Image" r:id="rId5" imgW="5151240" imgH="3192840" progId="Paint.Picture">
                  <p:embed/>
                  <p:pic>
                    <p:nvPicPr>
                      <p:cNvPr id="0" name=""/>
                      <p:cNvPicPr/>
                      <p:nvPr/>
                    </p:nvPicPr>
                    <p:blipFill>
                      <a:blip r:embed="rId6"/>
                      <a:stretch>
                        <a:fillRect/>
                      </a:stretch>
                    </p:blipFill>
                    <p:spPr>
                      <a:xfrm>
                        <a:off x="6558523" y="2411412"/>
                        <a:ext cx="5151437" cy="3192463"/>
                      </a:xfrm>
                      <a:prstGeom prst="rect">
                        <a:avLst/>
                      </a:prstGeom>
                    </p:spPr>
                  </p:pic>
                </p:oleObj>
              </mc:Fallback>
            </mc:AlternateContent>
          </a:graphicData>
        </a:graphic>
      </p:graphicFrame>
    </p:spTree>
    <p:extLst>
      <p:ext uri="{BB962C8B-B14F-4D97-AF65-F5344CB8AC3E}">
        <p14:creationId xmlns:p14="http://schemas.microsoft.com/office/powerpoint/2010/main" val="764769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8339E-379A-4B7C-8688-A6C534CC3C29}"/>
              </a:ext>
            </a:extLst>
          </p:cNvPr>
          <p:cNvSpPr>
            <a:spLocks noGrp="1"/>
          </p:cNvSpPr>
          <p:nvPr>
            <p:ph type="title"/>
          </p:nvPr>
        </p:nvSpPr>
        <p:spPr/>
        <p:txBody>
          <a:bodyPr/>
          <a:lstStyle/>
          <a:p>
            <a:r>
              <a:rPr lang="en-GB" dirty="0"/>
              <a:t>Communication Strategy by Response</a:t>
            </a:r>
            <a:endParaRPr lang="en-US" dirty="0"/>
          </a:p>
        </p:txBody>
      </p:sp>
      <p:graphicFrame>
        <p:nvGraphicFramePr>
          <p:cNvPr id="3" name="Object 2">
            <a:extLst>
              <a:ext uri="{FF2B5EF4-FFF2-40B4-BE49-F238E27FC236}">
                <a16:creationId xmlns:a16="http://schemas.microsoft.com/office/drawing/2014/main" id="{4F163DB4-2092-421F-8A92-F0EA2E6C9620}"/>
              </a:ext>
            </a:extLst>
          </p:cNvPr>
          <p:cNvGraphicFramePr>
            <a:graphicFrameLocks noChangeAspect="1"/>
          </p:cNvGraphicFramePr>
          <p:nvPr>
            <p:extLst>
              <p:ext uri="{D42A27DB-BD31-4B8C-83A1-F6EECF244321}">
                <p14:modId xmlns:p14="http://schemas.microsoft.com/office/powerpoint/2010/main" val="3861460274"/>
              </p:ext>
            </p:extLst>
          </p:nvPr>
        </p:nvGraphicFramePr>
        <p:xfrm>
          <a:off x="1981200" y="2342776"/>
          <a:ext cx="8417859" cy="3627718"/>
        </p:xfrm>
        <a:graphic>
          <a:graphicData uri="http://schemas.openxmlformats.org/presentationml/2006/ole">
            <mc:AlternateContent xmlns:mc="http://schemas.openxmlformats.org/markup-compatibility/2006">
              <mc:Choice xmlns:v="urn:schemas-microsoft-com:vml" Requires="v">
                <p:oleObj spid="_x0000_s8213" name="Bitmap Image" r:id="rId3" imgW="5356800" imgH="3299400" progId="Paint.Picture">
                  <p:embed/>
                </p:oleObj>
              </mc:Choice>
              <mc:Fallback>
                <p:oleObj name="Bitmap Image" r:id="rId3" imgW="5356800" imgH="3299400" progId="Paint.Picture">
                  <p:embed/>
                  <p:pic>
                    <p:nvPicPr>
                      <p:cNvPr id="0" name=""/>
                      <p:cNvPicPr/>
                      <p:nvPr/>
                    </p:nvPicPr>
                    <p:blipFill>
                      <a:blip r:embed="rId4"/>
                      <a:stretch>
                        <a:fillRect/>
                      </a:stretch>
                    </p:blipFill>
                    <p:spPr>
                      <a:xfrm>
                        <a:off x="1981200" y="2342776"/>
                        <a:ext cx="8417859" cy="3627718"/>
                      </a:xfrm>
                      <a:prstGeom prst="rect">
                        <a:avLst/>
                      </a:prstGeom>
                    </p:spPr>
                  </p:pic>
                </p:oleObj>
              </mc:Fallback>
            </mc:AlternateContent>
          </a:graphicData>
        </a:graphic>
      </p:graphicFrame>
    </p:spTree>
    <p:extLst>
      <p:ext uri="{BB962C8B-B14F-4D97-AF65-F5344CB8AC3E}">
        <p14:creationId xmlns:p14="http://schemas.microsoft.com/office/powerpoint/2010/main" val="11475824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4C546-DCDD-4BBE-8583-BC4EC1D2BE37}"/>
              </a:ext>
            </a:extLst>
          </p:cNvPr>
          <p:cNvSpPr>
            <a:spLocks noGrp="1"/>
          </p:cNvSpPr>
          <p:nvPr>
            <p:ph type="title"/>
          </p:nvPr>
        </p:nvSpPr>
        <p:spPr/>
        <p:txBody>
          <a:bodyPr/>
          <a:lstStyle/>
          <a:p>
            <a:r>
              <a:rPr lang="en-GB" dirty="0"/>
              <a:t>Do males/females with a driving license respond?</a:t>
            </a:r>
            <a:endParaRPr lang="en-US" dirty="0"/>
          </a:p>
        </p:txBody>
      </p:sp>
      <p:graphicFrame>
        <p:nvGraphicFramePr>
          <p:cNvPr id="3" name="Object 2">
            <a:extLst>
              <a:ext uri="{FF2B5EF4-FFF2-40B4-BE49-F238E27FC236}">
                <a16:creationId xmlns:a16="http://schemas.microsoft.com/office/drawing/2014/main" id="{FB4CEEA3-0E88-4B26-A79A-C3060C090C58}"/>
              </a:ext>
            </a:extLst>
          </p:cNvPr>
          <p:cNvGraphicFramePr>
            <a:graphicFrameLocks noChangeAspect="1"/>
          </p:cNvGraphicFramePr>
          <p:nvPr>
            <p:extLst>
              <p:ext uri="{D42A27DB-BD31-4B8C-83A1-F6EECF244321}">
                <p14:modId xmlns:p14="http://schemas.microsoft.com/office/powerpoint/2010/main" val="1620359442"/>
              </p:ext>
            </p:extLst>
          </p:nvPr>
        </p:nvGraphicFramePr>
        <p:xfrm>
          <a:off x="1097280" y="2518615"/>
          <a:ext cx="4702885" cy="3162300"/>
        </p:xfrm>
        <a:graphic>
          <a:graphicData uri="http://schemas.openxmlformats.org/presentationml/2006/ole">
            <mc:AlternateContent xmlns:mc="http://schemas.openxmlformats.org/markup-compatibility/2006">
              <mc:Choice xmlns:v="urn:schemas-microsoft-com:vml" Requires="v">
                <p:oleObj spid="_x0000_s9252" name="Bitmap Image" r:id="rId3" imgW="5151240" imgH="3162240" progId="Paint.Picture">
                  <p:embed/>
                </p:oleObj>
              </mc:Choice>
              <mc:Fallback>
                <p:oleObj name="Bitmap Image" r:id="rId3" imgW="5151240" imgH="3162240" progId="Paint.Picture">
                  <p:embed/>
                  <p:pic>
                    <p:nvPicPr>
                      <p:cNvPr id="0" name=""/>
                      <p:cNvPicPr/>
                      <p:nvPr/>
                    </p:nvPicPr>
                    <p:blipFill>
                      <a:blip r:embed="rId4"/>
                      <a:stretch>
                        <a:fillRect/>
                      </a:stretch>
                    </p:blipFill>
                    <p:spPr>
                      <a:xfrm>
                        <a:off x="1097280" y="2518615"/>
                        <a:ext cx="4702885" cy="3162300"/>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FC0B9FFA-E582-4BAC-9A38-D45C5B6E43A5}"/>
              </a:ext>
            </a:extLst>
          </p:cNvPr>
          <p:cNvGraphicFramePr>
            <a:graphicFrameLocks noChangeAspect="1"/>
          </p:cNvGraphicFramePr>
          <p:nvPr>
            <p:extLst>
              <p:ext uri="{D42A27DB-BD31-4B8C-83A1-F6EECF244321}">
                <p14:modId xmlns:p14="http://schemas.microsoft.com/office/powerpoint/2010/main" val="491681675"/>
              </p:ext>
            </p:extLst>
          </p:nvPr>
        </p:nvGraphicFramePr>
        <p:xfrm>
          <a:off x="6540873" y="2518615"/>
          <a:ext cx="4702885" cy="3146425"/>
        </p:xfrm>
        <a:graphic>
          <a:graphicData uri="http://schemas.openxmlformats.org/presentationml/2006/ole">
            <mc:AlternateContent xmlns:mc="http://schemas.openxmlformats.org/markup-compatibility/2006">
              <mc:Choice xmlns:v="urn:schemas-microsoft-com:vml" Requires="v">
                <p:oleObj spid="_x0000_s9253" name="Bitmap Image" r:id="rId5" imgW="5295960" imgH="3147120" progId="Paint.Picture">
                  <p:embed/>
                </p:oleObj>
              </mc:Choice>
              <mc:Fallback>
                <p:oleObj name="Bitmap Image" r:id="rId5" imgW="5295960" imgH="3147120" progId="Paint.Picture">
                  <p:embed/>
                  <p:pic>
                    <p:nvPicPr>
                      <p:cNvPr id="0" name=""/>
                      <p:cNvPicPr/>
                      <p:nvPr/>
                    </p:nvPicPr>
                    <p:blipFill>
                      <a:blip r:embed="rId6"/>
                      <a:stretch>
                        <a:fillRect/>
                      </a:stretch>
                    </p:blipFill>
                    <p:spPr>
                      <a:xfrm>
                        <a:off x="6540873" y="2518615"/>
                        <a:ext cx="4702885" cy="3146425"/>
                      </a:xfrm>
                      <a:prstGeom prst="rect">
                        <a:avLst/>
                      </a:prstGeom>
                    </p:spPr>
                  </p:pic>
                </p:oleObj>
              </mc:Fallback>
            </mc:AlternateContent>
          </a:graphicData>
        </a:graphic>
      </p:graphicFrame>
    </p:spTree>
    <p:extLst>
      <p:ext uri="{BB962C8B-B14F-4D97-AF65-F5344CB8AC3E}">
        <p14:creationId xmlns:p14="http://schemas.microsoft.com/office/powerpoint/2010/main" val="38543546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0B2438-A7B7-44CA-8966-3F7C4639BB1A}"/>
              </a:ext>
            </a:extLst>
          </p:cNvPr>
          <p:cNvSpPr>
            <a:spLocks noGrp="1"/>
          </p:cNvSpPr>
          <p:nvPr>
            <p:ph type="ctrTitle"/>
          </p:nvPr>
        </p:nvSpPr>
        <p:spPr/>
        <p:txBody>
          <a:bodyPr>
            <a:normAutofit/>
          </a:bodyPr>
          <a:lstStyle/>
          <a:p>
            <a:r>
              <a:rPr lang="en-US" sz="7000" dirty="0"/>
              <a:t>Hypothesis Testing</a:t>
            </a:r>
          </a:p>
        </p:txBody>
      </p:sp>
    </p:spTree>
    <p:extLst>
      <p:ext uri="{BB962C8B-B14F-4D97-AF65-F5344CB8AC3E}">
        <p14:creationId xmlns:p14="http://schemas.microsoft.com/office/powerpoint/2010/main" val="3431701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E87A42DF-FC4C-4A87-B2D8-7C9A70AC65BB}"/>
              </a:ext>
            </a:extLst>
          </p:cNvPr>
          <p:cNvGraphicFramePr>
            <a:graphicFrameLocks noChangeAspect="1"/>
          </p:cNvGraphicFramePr>
          <p:nvPr>
            <p:extLst>
              <p:ext uri="{D42A27DB-BD31-4B8C-83A1-F6EECF244321}">
                <p14:modId xmlns:p14="http://schemas.microsoft.com/office/powerpoint/2010/main" val="1849472295"/>
              </p:ext>
            </p:extLst>
          </p:nvPr>
        </p:nvGraphicFramePr>
        <p:xfrm>
          <a:off x="2770094" y="210452"/>
          <a:ext cx="5967805" cy="6108162"/>
        </p:xfrm>
        <a:graphic>
          <a:graphicData uri="http://schemas.openxmlformats.org/presentationml/2006/ole">
            <mc:AlternateContent xmlns:mc="http://schemas.openxmlformats.org/markup-compatibility/2006">
              <mc:Choice xmlns:v="urn:schemas-microsoft-com:vml" Requires="v">
                <p:oleObj spid="_x0000_s16391" name="Bitmap Image" r:id="rId3" imgW="4282560" imgH="5014080" progId="Paint.Picture">
                  <p:embed/>
                </p:oleObj>
              </mc:Choice>
              <mc:Fallback>
                <p:oleObj name="Bitmap Image" r:id="rId3" imgW="4282560" imgH="5014080" progId="Paint.Picture">
                  <p:embed/>
                  <p:pic>
                    <p:nvPicPr>
                      <p:cNvPr id="6" name="Object 5">
                        <a:extLst>
                          <a:ext uri="{FF2B5EF4-FFF2-40B4-BE49-F238E27FC236}">
                            <a16:creationId xmlns:a16="http://schemas.microsoft.com/office/drawing/2014/main" id="{67E9B22B-E459-4089-8A52-3D79988CDFB2}"/>
                          </a:ext>
                        </a:extLst>
                      </p:cNvPr>
                      <p:cNvPicPr/>
                      <p:nvPr/>
                    </p:nvPicPr>
                    <p:blipFill>
                      <a:blip r:embed="rId4"/>
                      <a:stretch>
                        <a:fillRect/>
                      </a:stretch>
                    </p:blipFill>
                    <p:spPr>
                      <a:xfrm>
                        <a:off x="2770094" y="210452"/>
                        <a:ext cx="5967805" cy="6108162"/>
                      </a:xfrm>
                      <a:prstGeom prst="rect">
                        <a:avLst/>
                      </a:prstGeom>
                    </p:spPr>
                  </p:pic>
                </p:oleObj>
              </mc:Fallback>
            </mc:AlternateContent>
          </a:graphicData>
        </a:graphic>
      </p:graphicFrame>
    </p:spTree>
    <p:extLst>
      <p:ext uri="{BB962C8B-B14F-4D97-AF65-F5344CB8AC3E}">
        <p14:creationId xmlns:p14="http://schemas.microsoft.com/office/powerpoint/2010/main" val="3628829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A1BCE-A44F-44BC-9811-ECD4852BB08F}"/>
              </a:ext>
            </a:extLst>
          </p:cNvPr>
          <p:cNvSpPr>
            <a:spLocks noGrp="1"/>
          </p:cNvSpPr>
          <p:nvPr>
            <p:ph type="title"/>
          </p:nvPr>
        </p:nvSpPr>
        <p:spPr/>
        <p:txBody>
          <a:bodyPr/>
          <a:lstStyle/>
          <a:p>
            <a:r>
              <a:rPr lang="en-US" dirty="0"/>
              <a:t>t-Test</a:t>
            </a:r>
          </a:p>
        </p:txBody>
      </p:sp>
      <p:graphicFrame>
        <p:nvGraphicFramePr>
          <p:cNvPr id="4" name="Object 3">
            <a:extLst>
              <a:ext uri="{FF2B5EF4-FFF2-40B4-BE49-F238E27FC236}">
                <a16:creationId xmlns:a16="http://schemas.microsoft.com/office/drawing/2014/main" id="{5EDEBD2B-5539-405D-AC1E-D804CB7A705A}"/>
              </a:ext>
            </a:extLst>
          </p:cNvPr>
          <p:cNvGraphicFramePr>
            <a:graphicFrameLocks noChangeAspect="1"/>
          </p:cNvGraphicFramePr>
          <p:nvPr>
            <p:extLst>
              <p:ext uri="{D42A27DB-BD31-4B8C-83A1-F6EECF244321}">
                <p14:modId xmlns:p14="http://schemas.microsoft.com/office/powerpoint/2010/main" val="171161634"/>
              </p:ext>
            </p:extLst>
          </p:nvPr>
        </p:nvGraphicFramePr>
        <p:xfrm>
          <a:off x="1199963" y="1990165"/>
          <a:ext cx="9955717" cy="3953435"/>
        </p:xfrm>
        <a:graphic>
          <a:graphicData uri="http://schemas.openxmlformats.org/presentationml/2006/ole">
            <mc:AlternateContent xmlns:mc="http://schemas.openxmlformats.org/markup-compatibility/2006">
              <mc:Choice xmlns:v="urn:schemas-microsoft-com:vml" Requires="v">
                <p:oleObj spid="_x0000_s10258" name="Bitmap Image" r:id="rId3" imgW="7764840" imgH="3314880" progId="Paint.Picture">
                  <p:embed/>
                </p:oleObj>
              </mc:Choice>
              <mc:Fallback>
                <p:oleObj name="Bitmap Image" r:id="rId3" imgW="7764840" imgH="3314880" progId="Paint.Picture">
                  <p:embed/>
                  <p:pic>
                    <p:nvPicPr>
                      <p:cNvPr id="0" name=""/>
                      <p:cNvPicPr/>
                      <p:nvPr/>
                    </p:nvPicPr>
                    <p:blipFill>
                      <a:blip r:embed="rId4"/>
                      <a:stretch>
                        <a:fillRect/>
                      </a:stretch>
                    </p:blipFill>
                    <p:spPr>
                      <a:xfrm>
                        <a:off x="1199963" y="1990165"/>
                        <a:ext cx="9955717" cy="3953435"/>
                      </a:xfrm>
                      <a:prstGeom prst="rect">
                        <a:avLst/>
                      </a:prstGeom>
                    </p:spPr>
                  </p:pic>
                </p:oleObj>
              </mc:Fallback>
            </mc:AlternateContent>
          </a:graphicData>
        </a:graphic>
      </p:graphicFrame>
    </p:spTree>
    <p:extLst>
      <p:ext uri="{BB962C8B-B14F-4D97-AF65-F5344CB8AC3E}">
        <p14:creationId xmlns:p14="http://schemas.microsoft.com/office/powerpoint/2010/main" val="2990578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4721E-8E37-497E-B9A3-C015AA30125E}"/>
              </a:ext>
            </a:extLst>
          </p:cNvPr>
          <p:cNvSpPr>
            <a:spLocks noGrp="1"/>
          </p:cNvSpPr>
          <p:nvPr>
            <p:ph type="title"/>
          </p:nvPr>
        </p:nvSpPr>
        <p:spPr/>
        <p:txBody>
          <a:bodyPr/>
          <a:lstStyle/>
          <a:p>
            <a:r>
              <a:rPr lang="en-US" dirty="0"/>
              <a:t>t-Test - 1</a:t>
            </a:r>
          </a:p>
        </p:txBody>
      </p:sp>
      <p:graphicFrame>
        <p:nvGraphicFramePr>
          <p:cNvPr id="6" name="Object 5">
            <a:extLst>
              <a:ext uri="{FF2B5EF4-FFF2-40B4-BE49-F238E27FC236}">
                <a16:creationId xmlns:a16="http://schemas.microsoft.com/office/drawing/2014/main" id="{441BD1C0-67F8-4034-B459-E4F6F8153BEB}"/>
              </a:ext>
            </a:extLst>
          </p:cNvPr>
          <p:cNvGraphicFramePr>
            <a:graphicFrameLocks noChangeAspect="1"/>
          </p:cNvGraphicFramePr>
          <p:nvPr>
            <p:extLst>
              <p:ext uri="{D42A27DB-BD31-4B8C-83A1-F6EECF244321}">
                <p14:modId xmlns:p14="http://schemas.microsoft.com/office/powerpoint/2010/main" val="593955796"/>
              </p:ext>
            </p:extLst>
          </p:nvPr>
        </p:nvGraphicFramePr>
        <p:xfrm>
          <a:off x="1219294" y="2369504"/>
          <a:ext cx="3298825" cy="2751137"/>
        </p:xfrm>
        <a:graphic>
          <a:graphicData uri="http://schemas.openxmlformats.org/presentationml/2006/ole">
            <mc:AlternateContent xmlns:mc="http://schemas.openxmlformats.org/markup-compatibility/2006">
              <mc:Choice xmlns:v="urn:schemas-microsoft-com:vml" Requires="v">
                <p:oleObj spid="_x0000_s11298" name="Bitmap Image" r:id="rId3" imgW="3299400" imgH="2750760" progId="Paint.Picture">
                  <p:embed/>
                </p:oleObj>
              </mc:Choice>
              <mc:Fallback>
                <p:oleObj name="Bitmap Image" r:id="rId3" imgW="3299400" imgH="2750760" progId="Paint.Picture">
                  <p:embed/>
                  <p:pic>
                    <p:nvPicPr>
                      <p:cNvPr id="0" name=""/>
                      <p:cNvPicPr/>
                      <p:nvPr/>
                    </p:nvPicPr>
                    <p:blipFill>
                      <a:blip r:embed="rId4"/>
                      <a:stretch>
                        <a:fillRect/>
                      </a:stretch>
                    </p:blipFill>
                    <p:spPr>
                      <a:xfrm>
                        <a:off x="1219294" y="2369504"/>
                        <a:ext cx="3298825" cy="275113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84763CB3-5973-4E73-BD72-B3DFC25D43B1}"/>
              </a:ext>
            </a:extLst>
          </p:cNvPr>
          <p:cNvGraphicFramePr>
            <a:graphicFrameLocks noChangeAspect="1"/>
          </p:cNvGraphicFramePr>
          <p:nvPr>
            <p:extLst>
              <p:ext uri="{D42A27DB-BD31-4B8C-83A1-F6EECF244321}">
                <p14:modId xmlns:p14="http://schemas.microsoft.com/office/powerpoint/2010/main" val="3766156262"/>
              </p:ext>
            </p:extLst>
          </p:nvPr>
        </p:nvGraphicFramePr>
        <p:xfrm>
          <a:off x="6608203" y="2369504"/>
          <a:ext cx="3260725" cy="2582863"/>
        </p:xfrm>
        <a:graphic>
          <a:graphicData uri="http://schemas.openxmlformats.org/presentationml/2006/ole">
            <mc:AlternateContent xmlns:mc="http://schemas.openxmlformats.org/markup-compatibility/2006">
              <mc:Choice xmlns:v="urn:schemas-microsoft-com:vml" Requires="v">
                <p:oleObj spid="_x0000_s11299" name="Bitmap Image" r:id="rId5" imgW="3261240" imgH="2583360" progId="Paint.Picture">
                  <p:embed/>
                </p:oleObj>
              </mc:Choice>
              <mc:Fallback>
                <p:oleObj name="Bitmap Image" r:id="rId5" imgW="3261240" imgH="2583360" progId="Paint.Picture">
                  <p:embed/>
                  <p:pic>
                    <p:nvPicPr>
                      <p:cNvPr id="0" name=""/>
                      <p:cNvPicPr/>
                      <p:nvPr/>
                    </p:nvPicPr>
                    <p:blipFill>
                      <a:blip r:embed="rId6"/>
                      <a:stretch>
                        <a:fillRect/>
                      </a:stretch>
                    </p:blipFill>
                    <p:spPr>
                      <a:xfrm>
                        <a:off x="6608203" y="2369504"/>
                        <a:ext cx="3260725" cy="2582863"/>
                      </a:xfrm>
                      <a:prstGeom prst="rect">
                        <a:avLst/>
                      </a:prstGeom>
                    </p:spPr>
                  </p:pic>
                </p:oleObj>
              </mc:Fallback>
            </mc:AlternateContent>
          </a:graphicData>
        </a:graphic>
      </p:graphicFrame>
    </p:spTree>
    <p:extLst>
      <p:ext uri="{BB962C8B-B14F-4D97-AF65-F5344CB8AC3E}">
        <p14:creationId xmlns:p14="http://schemas.microsoft.com/office/powerpoint/2010/main" val="1249651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76D8F-BCE2-409A-A3A3-1E1C53AE8E3C}"/>
              </a:ext>
            </a:extLst>
          </p:cNvPr>
          <p:cNvSpPr>
            <a:spLocks noGrp="1"/>
          </p:cNvSpPr>
          <p:nvPr>
            <p:ph type="title"/>
          </p:nvPr>
        </p:nvSpPr>
        <p:spPr/>
        <p:txBody>
          <a:bodyPr/>
          <a:lstStyle/>
          <a:p>
            <a:r>
              <a:rPr lang="en-US" dirty="0"/>
              <a:t>t-Test 2</a:t>
            </a:r>
          </a:p>
        </p:txBody>
      </p:sp>
      <p:graphicFrame>
        <p:nvGraphicFramePr>
          <p:cNvPr id="6" name="Object 5">
            <a:extLst>
              <a:ext uri="{FF2B5EF4-FFF2-40B4-BE49-F238E27FC236}">
                <a16:creationId xmlns:a16="http://schemas.microsoft.com/office/drawing/2014/main" id="{C280EC63-597E-4670-8AE3-6DCB2F7F7EAA}"/>
              </a:ext>
            </a:extLst>
          </p:cNvPr>
          <p:cNvGraphicFramePr>
            <a:graphicFrameLocks noChangeAspect="1"/>
          </p:cNvGraphicFramePr>
          <p:nvPr>
            <p:extLst>
              <p:ext uri="{D42A27DB-BD31-4B8C-83A1-F6EECF244321}">
                <p14:modId xmlns:p14="http://schemas.microsoft.com/office/powerpoint/2010/main" val="1541726606"/>
              </p:ext>
            </p:extLst>
          </p:nvPr>
        </p:nvGraphicFramePr>
        <p:xfrm>
          <a:off x="1097280" y="2231651"/>
          <a:ext cx="3230563" cy="2606675"/>
        </p:xfrm>
        <a:graphic>
          <a:graphicData uri="http://schemas.openxmlformats.org/presentationml/2006/ole">
            <mc:AlternateContent xmlns:mc="http://schemas.openxmlformats.org/markup-compatibility/2006">
              <mc:Choice xmlns:v="urn:schemas-microsoft-com:vml" Requires="v">
                <p:oleObj spid="_x0000_s12322" name="Bitmap Image" r:id="rId3" imgW="3231000" imgH="2606040" progId="Paint.Picture">
                  <p:embed/>
                </p:oleObj>
              </mc:Choice>
              <mc:Fallback>
                <p:oleObj name="Bitmap Image" r:id="rId3" imgW="3231000" imgH="2606040" progId="Paint.Picture">
                  <p:embed/>
                  <p:pic>
                    <p:nvPicPr>
                      <p:cNvPr id="0" name=""/>
                      <p:cNvPicPr/>
                      <p:nvPr/>
                    </p:nvPicPr>
                    <p:blipFill>
                      <a:blip r:embed="rId4"/>
                      <a:stretch>
                        <a:fillRect/>
                      </a:stretch>
                    </p:blipFill>
                    <p:spPr>
                      <a:xfrm>
                        <a:off x="1097280" y="2231651"/>
                        <a:ext cx="3230563" cy="2606675"/>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BF6E6053-88B0-4A42-97EB-FE6FADE53698}"/>
              </a:ext>
            </a:extLst>
          </p:cNvPr>
          <p:cNvGraphicFramePr>
            <a:graphicFrameLocks noChangeAspect="1"/>
          </p:cNvGraphicFramePr>
          <p:nvPr>
            <p:extLst>
              <p:ext uri="{D42A27DB-BD31-4B8C-83A1-F6EECF244321}">
                <p14:modId xmlns:p14="http://schemas.microsoft.com/office/powerpoint/2010/main" val="2842575221"/>
              </p:ext>
            </p:extLst>
          </p:nvPr>
        </p:nvGraphicFramePr>
        <p:xfrm>
          <a:off x="6126480" y="2247526"/>
          <a:ext cx="3276600" cy="2590800"/>
        </p:xfrm>
        <a:graphic>
          <a:graphicData uri="http://schemas.openxmlformats.org/presentationml/2006/ole">
            <mc:AlternateContent xmlns:mc="http://schemas.openxmlformats.org/markup-compatibility/2006">
              <mc:Choice xmlns:v="urn:schemas-microsoft-com:vml" Requires="v">
                <p:oleObj spid="_x0000_s12323" name="Bitmap Image" r:id="rId5" imgW="3276720" imgH="2590920" progId="Paint.Picture">
                  <p:embed/>
                </p:oleObj>
              </mc:Choice>
              <mc:Fallback>
                <p:oleObj name="Bitmap Image" r:id="rId5" imgW="3276720" imgH="2590920" progId="Paint.Picture">
                  <p:embed/>
                  <p:pic>
                    <p:nvPicPr>
                      <p:cNvPr id="0" name=""/>
                      <p:cNvPicPr/>
                      <p:nvPr/>
                    </p:nvPicPr>
                    <p:blipFill>
                      <a:blip r:embed="rId6"/>
                      <a:stretch>
                        <a:fillRect/>
                      </a:stretch>
                    </p:blipFill>
                    <p:spPr>
                      <a:xfrm>
                        <a:off x="6126480" y="2247526"/>
                        <a:ext cx="3276600" cy="2590800"/>
                      </a:xfrm>
                      <a:prstGeom prst="rect">
                        <a:avLst/>
                      </a:prstGeom>
                    </p:spPr>
                  </p:pic>
                </p:oleObj>
              </mc:Fallback>
            </mc:AlternateContent>
          </a:graphicData>
        </a:graphic>
      </p:graphicFrame>
    </p:spTree>
    <p:extLst>
      <p:ext uri="{BB962C8B-B14F-4D97-AF65-F5344CB8AC3E}">
        <p14:creationId xmlns:p14="http://schemas.microsoft.com/office/powerpoint/2010/main" val="20909563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F4FAA6B4-BAFB-4474-9B14-DC83A9096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605410-9CCE-7F46-93A3-392803BAF202}"/>
              </a:ext>
            </a:extLst>
          </p:cNvPr>
          <p:cNvSpPr>
            <a:spLocks noGrp="1"/>
          </p:cNvSpPr>
          <p:nvPr>
            <p:ph type="title"/>
          </p:nvPr>
        </p:nvSpPr>
        <p:spPr>
          <a:xfrm>
            <a:off x="1097280" y="286603"/>
            <a:ext cx="10058400" cy="1450757"/>
          </a:xfrm>
        </p:spPr>
        <p:txBody>
          <a:bodyPr>
            <a:normAutofit/>
          </a:bodyPr>
          <a:lstStyle/>
          <a:p>
            <a:r>
              <a:rPr lang="el-GR" b="1" i="0">
                <a:effectLst/>
                <a:latin typeface="Roboto" panose="02000000000000000000" pitchFamily="2" charset="0"/>
              </a:rPr>
              <a:t>χ 2</a:t>
            </a:r>
            <a:r>
              <a:rPr lang="en-US"/>
              <a:t> test</a:t>
            </a:r>
            <a:endParaRPr lang="en-US" dirty="0"/>
          </a:p>
        </p:txBody>
      </p:sp>
      <p:cxnSp>
        <p:nvCxnSpPr>
          <p:cNvPr id="73" name="!!Straight Connector">
            <a:extLst>
              <a:ext uri="{FF2B5EF4-FFF2-40B4-BE49-F238E27FC236}">
                <a16:creationId xmlns:a16="http://schemas.microsoft.com/office/drawing/2014/main" id="{4364CDC3-ADB0-4691-9286-5925F160C2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A58DFA64-DC6E-47BF-B1D2-AEF21A75013D}"/>
              </a:ext>
            </a:extLst>
          </p:cNvPr>
          <p:cNvSpPr>
            <a:spLocks noGrp="1"/>
          </p:cNvSpPr>
          <p:nvPr>
            <p:ph idx="1"/>
          </p:nvPr>
        </p:nvSpPr>
        <p:spPr>
          <a:xfrm>
            <a:off x="1097280" y="2108201"/>
            <a:ext cx="5575367" cy="3760891"/>
          </a:xfrm>
        </p:spPr>
        <p:txBody>
          <a:bodyPr>
            <a:normAutofit/>
          </a:bodyPr>
          <a:lstStyle/>
          <a:p>
            <a:r>
              <a:rPr lang="en-US"/>
              <a:t>The Chi-Square test of independence is used to determine if there is a significant relationship between two nominal (categorical) variables.  The frequency of each category for one nominal variable is compared across the categories of the second nominal variable.</a:t>
            </a:r>
            <a:endParaRPr lang="en-US" dirty="0"/>
          </a:p>
        </p:txBody>
      </p:sp>
      <p:pic>
        <p:nvPicPr>
          <p:cNvPr id="19458" name="Picture 2">
            <a:extLst>
              <a:ext uri="{FF2B5EF4-FFF2-40B4-BE49-F238E27FC236}">
                <a16:creationId xmlns:a16="http://schemas.microsoft.com/office/drawing/2014/main" id="{A9407692-F796-BF4D-A602-68197BBCC3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 b="569"/>
          <a:stretch/>
        </p:blipFill>
        <p:spPr bwMode="auto">
          <a:xfrm>
            <a:off x="7534656" y="2108200"/>
            <a:ext cx="3621024" cy="3600613"/>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DB148495-5F82-48E2-A76C-C8E1C8949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extBox 5">
            <a:extLst>
              <a:ext uri="{FF2B5EF4-FFF2-40B4-BE49-F238E27FC236}">
                <a16:creationId xmlns:a16="http://schemas.microsoft.com/office/drawing/2014/main" id="{2D944B50-E3B2-3047-8491-3A0C2020C42D}"/>
              </a:ext>
            </a:extLst>
          </p:cNvPr>
          <p:cNvSpPr txBox="1"/>
          <p:nvPr/>
        </p:nvSpPr>
        <p:spPr>
          <a:xfrm>
            <a:off x="5817704" y="425394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29007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05410-9CCE-7F46-93A3-392803BAF202}"/>
              </a:ext>
            </a:extLst>
          </p:cNvPr>
          <p:cNvSpPr>
            <a:spLocks noGrp="1"/>
          </p:cNvSpPr>
          <p:nvPr>
            <p:ph type="title"/>
          </p:nvPr>
        </p:nvSpPr>
        <p:spPr/>
        <p:txBody>
          <a:bodyPr/>
          <a:lstStyle/>
          <a:p>
            <a:r>
              <a:rPr lang="el-GR" b="1" i="0" dirty="0">
                <a:solidFill>
                  <a:srgbClr val="111111"/>
                </a:solidFill>
                <a:effectLst/>
                <a:latin typeface="Roboto" panose="02000000000000000000" pitchFamily="2" charset="0"/>
              </a:rPr>
              <a:t>χ 2</a:t>
            </a:r>
            <a:r>
              <a:rPr lang="en-US" dirty="0"/>
              <a:t> test - 1</a:t>
            </a:r>
          </a:p>
        </p:txBody>
      </p:sp>
      <p:sp>
        <p:nvSpPr>
          <p:cNvPr id="3" name="Content Placeholder 2">
            <a:extLst>
              <a:ext uri="{FF2B5EF4-FFF2-40B4-BE49-F238E27FC236}">
                <a16:creationId xmlns:a16="http://schemas.microsoft.com/office/drawing/2014/main" id="{9FFB310A-C66E-0543-9C52-17D071C6E75E}"/>
              </a:ext>
            </a:extLst>
          </p:cNvPr>
          <p:cNvSpPr>
            <a:spLocks noGrp="1"/>
          </p:cNvSpPr>
          <p:nvPr>
            <p:ph idx="1"/>
          </p:nvPr>
        </p:nvSpPr>
        <p:spPr>
          <a:xfrm>
            <a:off x="858741" y="2014329"/>
            <a:ext cx="10058400" cy="4280453"/>
          </a:xfrm>
        </p:spPr>
        <p:txBody>
          <a:bodyPr/>
          <a:lstStyle/>
          <a:p>
            <a:r>
              <a:rPr lang="en-US" sz="1800" dirty="0"/>
              <a:t>chi^2 test for categorical variables - Gender, Driving License, Region Code, Previously Insured, Vehicle Age, Vehicle Damage, Response.</a:t>
            </a:r>
          </a:p>
          <a:p>
            <a:r>
              <a:rPr lang="en-US" sz="1800" dirty="0"/>
              <a:t>Response: Gender</a:t>
            </a:r>
            <a:endParaRPr lang="en-US" sz="1800" dirty="0">
              <a:solidFill>
                <a:schemeClr val="tx1"/>
              </a:solidFill>
            </a:endParaRPr>
          </a:p>
        </p:txBody>
      </p:sp>
      <p:pic>
        <p:nvPicPr>
          <p:cNvPr id="5" name="Picture 4">
            <a:extLst>
              <a:ext uri="{FF2B5EF4-FFF2-40B4-BE49-F238E27FC236}">
                <a16:creationId xmlns:a16="http://schemas.microsoft.com/office/drawing/2014/main" id="{36078C91-6CFE-6A4E-BC29-0FD04F34B602}"/>
              </a:ext>
            </a:extLst>
          </p:cNvPr>
          <p:cNvPicPr>
            <a:picLocks noChangeAspect="1"/>
          </p:cNvPicPr>
          <p:nvPr/>
        </p:nvPicPr>
        <p:blipFill>
          <a:blip r:embed="rId2"/>
          <a:stretch>
            <a:fillRect/>
          </a:stretch>
        </p:blipFill>
        <p:spPr>
          <a:xfrm>
            <a:off x="858740" y="3300618"/>
            <a:ext cx="6123951" cy="527239"/>
          </a:xfrm>
          <a:prstGeom prst="rect">
            <a:avLst/>
          </a:prstGeom>
        </p:spPr>
      </p:pic>
      <p:sp>
        <p:nvSpPr>
          <p:cNvPr id="7" name="TextBox 6">
            <a:extLst>
              <a:ext uri="{FF2B5EF4-FFF2-40B4-BE49-F238E27FC236}">
                <a16:creationId xmlns:a16="http://schemas.microsoft.com/office/drawing/2014/main" id="{A037D2B9-B573-1646-AB05-0B8EE942B793}"/>
              </a:ext>
            </a:extLst>
          </p:cNvPr>
          <p:cNvSpPr txBox="1"/>
          <p:nvPr/>
        </p:nvSpPr>
        <p:spPr>
          <a:xfrm>
            <a:off x="902998" y="3884616"/>
            <a:ext cx="2657266" cy="646331"/>
          </a:xfrm>
          <a:prstGeom prst="rect">
            <a:avLst/>
          </a:prstGeom>
          <a:noFill/>
        </p:spPr>
        <p:txBody>
          <a:bodyPr wrap="none" rtlCol="0">
            <a:spAutoFit/>
          </a:bodyPr>
          <a:lstStyle/>
          <a:p>
            <a:r>
              <a:rPr lang="en-US" dirty="0">
                <a:solidFill>
                  <a:srgbClr val="000000">
                    <a:lumMod val="75000"/>
                    <a:lumOff val="25000"/>
                  </a:srgbClr>
                </a:solidFill>
              </a:rPr>
              <a:t>Response</a:t>
            </a:r>
            <a:r>
              <a:rPr lang="en-US" dirty="0"/>
              <a:t> : </a:t>
            </a:r>
            <a:r>
              <a:rPr lang="en-US" dirty="0">
                <a:solidFill>
                  <a:srgbClr val="000000">
                    <a:lumMod val="75000"/>
                    <a:lumOff val="25000"/>
                  </a:srgbClr>
                </a:solidFill>
              </a:rPr>
              <a:t>Driving License</a:t>
            </a:r>
          </a:p>
          <a:p>
            <a:endParaRPr lang="en-US" dirty="0"/>
          </a:p>
        </p:txBody>
      </p:sp>
      <p:pic>
        <p:nvPicPr>
          <p:cNvPr id="9" name="Picture 8">
            <a:extLst>
              <a:ext uri="{FF2B5EF4-FFF2-40B4-BE49-F238E27FC236}">
                <a16:creationId xmlns:a16="http://schemas.microsoft.com/office/drawing/2014/main" id="{A706A5FB-518B-C24C-8C78-A9DFAB413B3F}"/>
              </a:ext>
            </a:extLst>
          </p:cNvPr>
          <p:cNvPicPr>
            <a:picLocks noChangeAspect="1"/>
          </p:cNvPicPr>
          <p:nvPr/>
        </p:nvPicPr>
        <p:blipFill>
          <a:blip r:embed="rId3"/>
          <a:stretch>
            <a:fillRect/>
          </a:stretch>
        </p:blipFill>
        <p:spPr>
          <a:xfrm>
            <a:off x="858739" y="4232809"/>
            <a:ext cx="6123951" cy="647700"/>
          </a:xfrm>
          <a:prstGeom prst="rect">
            <a:avLst/>
          </a:prstGeom>
        </p:spPr>
      </p:pic>
      <p:sp>
        <p:nvSpPr>
          <p:cNvPr id="10" name="TextBox 9">
            <a:extLst>
              <a:ext uri="{FF2B5EF4-FFF2-40B4-BE49-F238E27FC236}">
                <a16:creationId xmlns:a16="http://schemas.microsoft.com/office/drawing/2014/main" id="{42BC0304-E513-074F-B17A-0335A5F0880C}"/>
              </a:ext>
            </a:extLst>
          </p:cNvPr>
          <p:cNvSpPr txBox="1"/>
          <p:nvPr/>
        </p:nvSpPr>
        <p:spPr>
          <a:xfrm>
            <a:off x="902998" y="4859370"/>
            <a:ext cx="2427203" cy="646331"/>
          </a:xfrm>
          <a:prstGeom prst="rect">
            <a:avLst/>
          </a:prstGeom>
          <a:noFill/>
        </p:spPr>
        <p:txBody>
          <a:bodyPr wrap="none" rtlCol="0">
            <a:spAutoFit/>
          </a:bodyPr>
          <a:lstStyle/>
          <a:p>
            <a:endParaRPr lang="en-US" dirty="0">
              <a:solidFill>
                <a:srgbClr val="000000">
                  <a:lumMod val="75000"/>
                  <a:lumOff val="25000"/>
                </a:srgbClr>
              </a:solidFill>
            </a:endParaRPr>
          </a:p>
          <a:p>
            <a:r>
              <a:rPr lang="en-US" dirty="0">
                <a:solidFill>
                  <a:srgbClr val="000000">
                    <a:lumMod val="75000"/>
                    <a:lumOff val="25000"/>
                  </a:srgbClr>
                </a:solidFill>
              </a:rPr>
              <a:t>Response : Region Code</a:t>
            </a:r>
          </a:p>
        </p:txBody>
      </p:sp>
      <p:pic>
        <p:nvPicPr>
          <p:cNvPr id="12" name="Picture 11">
            <a:extLst>
              <a:ext uri="{FF2B5EF4-FFF2-40B4-BE49-F238E27FC236}">
                <a16:creationId xmlns:a16="http://schemas.microsoft.com/office/drawing/2014/main" id="{35D8202F-AFDB-714A-8318-A52908872590}"/>
              </a:ext>
            </a:extLst>
          </p:cNvPr>
          <p:cNvPicPr>
            <a:picLocks noChangeAspect="1"/>
          </p:cNvPicPr>
          <p:nvPr/>
        </p:nvPicPr>
        <p:blipFill>
          <a:blip r:embed="rId4"/>
          <a:stretch>
            <a:fillRect/>
          </a:stretch>
        </p:blipFill>
        <p:spPr>
          <a:xfrm>
            <a:off x="858740" y="5557125"/>
            <a:ext cx="6506336" cy="546100"/>
          </a:xfrm>
          <a:prstGeom prst="rect">
            <a:avLst/>
          </a:prstGeom>
        </p:spPr>
      </p:pic>
    </p:spTree>
    <p:extLst>
      <p:ext uri="{BB962C8B-B14F-4D97-AF65-F5344CB8AC3E}">
        <p14:creationId xmlns:p14="http://schemas.microsoft.com/office/powerpoint/2010/main" val="2814521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60290-DEB8-43D3-A974-B19F2C26F3B3}"/>
              </a:ext>
            </a:extLst>
          </p:cNvPr>
          <p:cNvSpPr>
            <a:spLocks noGrp="1"/>
          </p:cNvSpPr>
          <p:nvPr>
            <p:ph type="title"/>
          </p:nvPr>
        </p:nvSpPr>
        <p:spPr/>
        <p:txBody>
          <a:bodyPr/>
          <a:lstStyle/>
          <a:p>
            <a:r>
              <a:rPr lang="en-US" dirty="0"/>
              <a:t>What is Cross-Selling?</a:t>
            </a:r>
          </a:p>
        </p:txBody>
      </p:sp>
      <p:sp>
        <p:nvSpPr>
          <p:cNvPr id="3" name="Content Placeholder 2">
            <a:extLst>
              <a:ext uri="{FF2B5EF4-FFF2-40B4-BE49-F238E27FC236}">
                <a16:creationId xmlns:a16="http://schemas.microsoft.com/office/drawing/2014/main" id="{0C8B6923-546D-4C90-83E4-9133E5828EA1}"/>
              </a:ext>
            </a:extLst>
          </p:cNvPr>
          <p:cNvSpPr>
            <a:spLocks noGrp="1"/>
          </p:cNvSpPr>
          <p:nvPr>
            <p:ph idx="1"/>
          </p:nvPr>
        </p:nvSpPr>
        <p:spPr>
          <a:xfrm>
            <a:off x="1097280" y="5262282"/>
            <a:ext cx="10058400" cy="606810"/>
          </a:xfrm>
        </p:spPr>
        <p:txBody>
          <a:bodyPr>
            <a:normAutofit fontScale="85000" lnSpcReduction="20000"/>
          </a:bodyPr>
          <a:lstStyle/>
          <a:p>
            <a:r>
              <a:rPr lang="en-US" b="0" i="0" dirty="0">
                <a:solidFill>
                  <a:srgbClr val="4D5156"/>
                </a:solidFill>
                <a:effectLst/>
                <a:latin typeface="Roboto" panose="02000000000000000000" pitchFamily="2" charset="0"/>
              </a:rPr>
              <a:t>Cross-selling in insurance is the act of promoting products that are related or complementary to the one(s) your current customers already own or use. It is </a:t>
            </a:r>
            <a:r>
              <a:rPr lang="en-US" b="0" i="0" dirty="0">
                <a:solidFill>
                  <a:srgbClr val="202124"/>
                </a:solidFill>
                <a:effectLst/>
                <a:latin typeface="Roboto" panose="02000000000000000000" pitchFamily="2" charset="0"/>
              </a:rPr>
              <a:t>one of the most effective methods of marketing. </a:t>
            </a:r>
            <a:endParaRPr lang="en-US" dirty="0"/>
          </a:p>
        </p:txBody>
      </p:sp>
      <p:graphicFrame>
        <p:nvGraphicFramePr>
          <p:cNvPr id="4" name="Object 3">
            <a:extLst>
              <a:ext uri="{FF2B5EF4-FFF2-40B4-BE49-F238E27FC236}">
                <a16:creationId xmlns:a16="http://schemas.microsoft.com/office/drawing/2014/main" id="{085A3783-F3B5-40EF-82AD-EEF3CB31BECC}"/>
              </a:ext>
            </a:extLst>
          </p:cNvPr>
          <p:cNvGraphicFramePr>
            <a:graphicFrameLocks noChangeAspect="1"/>
          </p:cNvGraphicFramePr>
          <p:nvPr>
            <p:extLst>
              <p:ext uri="{D42A27DB-BD31-4B8C-83A1-F6EECF244321}">
                <p14:modId xmlns:p14="http://schemas.microsoft.com/office/powerpoint/2010/main" val="2090041579"/>
              </p:ext>
            </p:extLst>
          </p:nvPr>
        </p:nvGraphicFramePr>
        <p:xfrm>
          <a:off x="1097280" y="2061883"/>
          <a:ext cx="2431769" cy="1863855"/>
        </p:xfrm>
        <a:graphic>
          <a:graphicData uri="http://schemas.openxmlformats.org/presentationml/2006/ole">
            <mc:AlternateContent xmlns:mc="http://schemas.openxmlformats.org/markup-compatibility/2006">
              <mc:Choice xmlns:v="urn:schemas-microsoft-com:vml" Requires="v">
                <p:oleObj spid="_x0000_s1101" name="Bitmap Image" r:id="rId3" imgW="4701600" imgH="3253680" progId="Paint.Picture">
                  <p:embed/>
                </p:oleObj>
              </mc:Choice>
              <mc:Fallback>
                <p:oleObj name="Bitmap Image" r:id="rId3" imgW="4701600" imgH="3253680" progId="Paint.Picture">
                  <p:embed/>
                  <p:pic>
                    <p:nvPicPr>
                      <p:cNvPr id="0" name=""/>
                      <p:cNvPicPr/>
                      <p:nvPr/>
                    </p:nvPicPr>
                    <p:blipFill>
                      <a:blip r:embed="rId4"/>
                      <a:stretch>
                        <a:fillRect/>
                      </a:stretch>
                    </p:blipFill>
                    <p:spPr>
                      <a:xfrm>
                        <a:off x="1097280" y="2061883"/>
                        <a:ext cx="2431769" cy="1863855"/>
                      </a:xfrm>
                      <a:prstGeom prst="rect">
                        <a:avLst/>
                      </a:prstGeom>
                      <a:ln w="6350">
                        <a:solidFill>
                          <a:schemeClr val="tx1"/>
                        </a:solidFill>
                      </a:ln>
                    </p:spPr>
                  </p:pic>
                </p:oleObj>
              </mc:Fallback>
            </mc:AlternateContent>
          </a:graphicData>
        </a:graphic>
      </p:graphicFrame>
      <p:graphicFrame>
        <p:nvGraphicFramePr>
          <p:cNvPr id="5" name="Object 4">
            <a:extLst>
              <a:ext uri="{FF2B5EF4-FFF2-40B4-BE49-F238E27FC236}">
                <a16:creationId xmlns:a16="http://schemas.microsoft.com/office/drawing/2014/main" id="{38BD3F61-39AD-4217-9CC8-045FCA34AE46}"/>
              </a:ext>
            </a:extLst>
          </p:cNvPr>
          <p:cNvGraphicFramePr>
            <a:graphicFrameLocks noChangeAspect="1"/>
          </p:cNvGraphicFramePr>
          <p:nvPr>
            <p:extLst>
              <p:ext uri="{D42A27DB-BD31-4B8C-83A1-F6EECF244321}">
                <p14:modId xmlns:p14="http://schemas.microsoft.com/office/powerpoint/2010/main" val="1921514193"/>
              </p:ext>
            </p:extLst>
          </p:nvPr>
        </p:nvGraphicFramePr>
        <p:xfrm>
          <a:off x="4059956" y="2608249"/>
          <a:ext cx="3178175" cy="2319897"/>
        </p:xfrm>
        <a:graphic>
          <a:graphicData uri="http://schemas.openxmlformats.org/presentationml/2006/ole">
            <mc:AlternateContent xmlns:mc="http://schemas.openxmlformats.org/markup-compatibility/2006">
              <mc:Choice xmlns:v="urn:schemas-microsoft-com:vml" Requires="v">
                <p:oleObj spid="_x0000_s1102" name="Bitmap Image" r:id="rId5" imgW="3177720" imgH="2979360" progId="Paint.Picture">
                  <p:embed/>
                </p:oleObj>
              </mc:Choice>
              <mc:Fallback>
                <p:oleObj name="Bitmap Image" r:id="rId5" imgW="3177720" imgH="2979360" progId="Paint.Picture">
                  <p:embed/>
                  <p:pic>
                    <p:nvPicPr>
                      <p:cNvPr id="0" name=""/>
                      <p:cNvPicPr/>
                      <p:nvPr/>
                    </p:nvPicPr>
                    <p:blipFill>
                      <a:blip r:embed="rId6"/>
                      <a:stretch>
                        <a:fillRect/>
                      </a:stretch>
                    </p:blipFill>
                    <p:spPr>
                      <a:xfrm>
                        <a:off x="4059956" y="2608249"/>
                        <a:ext cx="3178175" cy="2319897"/>
                      </a:xfrm>
                      <a:prstGeom prst="rect">
                        <a:avLst/>
                      </a:prstGeom>
                      <a:ln w="6350">
                        <a:solidFill>
                          <a:schemeClr val="tx1"/>
                        </a:solidFill>
                      </a:ln>
                    </p:spPr>
                  </p:pic>
                </p:oleObj>
              </mc:Fallback>
            </mc:AlternateContent>
          </a:graphicData>
        </a:graphic>
      </p:graphicFrame>
      <p:graphicFrame>
        <p:nvGraphicFramePr>
          <p:cNvPr id="6" name="Object 5">
            <a:extLst>
              <a:ext uri="{FF2B5EF4-FFF2-40B4-BE49-F238E27FC236}">
                <a16:creationId xmlns:a16="http://schemas.microsoft.com/office/drawing/2014/main" id="{1F776B77-8835-480E-8770-E6E44CE3A8D3}"/>
              </a:ext>
            </a:extLst>
          </p:cNvPr>
          <p:cNvGraphicFramePr>
            <a:graphicFrameLocks noChangeAspect="1"/>
          </p:cNvGraphicFramePr>
          <p:nvPr>
            <p:extLst>
              <p:ext uri="{D42A27DB-BD31-4B8C-83A1-F6EECF244321}">
                <p14:modId xmlns:p14="http://schemas.microsoft.com/office/powerpoint/2010/main" val="1410872505"/>
              </p:ext>
            </p:extLst>
          </p:nvPr>
        </p:nvGraphicFramePr>
        <p:xfrm>
          <a:off x="7769038" y="2065029"/>
          <a:ext cx="2889997" cy="2528981"/>
        </p:xfrm>
        <a:graphic>
          <a:graphicData uri="http://schemas.openxmlformats.org/presentationml/2006/ole">
            <mc:AlternateContent xmlns:mc="http://schemas.openxmlformats.org/markup-compatibility/2006">
              <mc:Choice xmlns:v="urn:schemas-microsoft-com:vml" Requires="v">
                <p:oleObj spid="_x0000_s1103" name="Bitmap Image" r:id="rId7" imgW="4076640" imgH="3741480" progId="Paint.Picture">
                  <p:embed/>
                </p:oleObj>
              </mc:Choice>
              <mc:Fallback>
                <p:oleObj name="Bitmap Image" r:id="rId7" imgW="4076640" imgH="3741480" progId="Paint.Picture">
                  <p:embed/>
                  <p:pic>
                    <p:nvPicPr>
                      <p:cNvPr id="0" name=""/>
                      <p:cNvPicPr/>
                      <p:nvPr/>
                    </p:nvPicPr>
                    <p:blipFill>
                      <a:blip r:embed="rId8"/>
                      <a:stretch>
                        <a:fillRect/>
                      </a:stretch>
                    </p:blipFill>
                    <p:spPr>
                      <a:xfrm>
                        <a:off x="7769038" y="2065029"/>
                        <a:ext cx="2889997" cy="2528981"/>
                      </a:xfrm>
                      <a:prstGeom prst="rect">
                        <a:avLst/>
                      </a:prstGeom>
                      <a:ln w="6350">
                        <a:solidFill>
                          <a:schemeClr val="tx1"/>
                        </a:solidFill>
                      </a:ln>
                    </p:spPr>
                  </p:pic>
                </p:oleObj>
              </mc:Fallback>
            </mc:AlternateContent>
          </a:graphicData>
        </a:graphic>
      </p:graphicFrame>
    </p:spTree>
    <p:extLst>
      <p:ext uri="{BB962C8B-B14F-4D97-AF65-F5344CB8AC3E}">
        <p14:creationId xmlns:p14="http://schemas.microsoft.com/office/powerpoint/2010/main" val="32583730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803C1-FA96-3F46-94A8-1A65574BB91F}"/>
              </a:ext>
            </a:extLst>
          </p:cNvPr>
          <p:cNvSpPr>
            <a:spLocks noGrp="1"/>
          </p:cNvSpPr>
          <p:nvPr>
            <p:ph type="title"/>
          </p:nvPr>
        </p:nvSpPr>
        <p:spPr/>
        <p:txBody>
          <a:bodyPr/>
          <a:lstStyle/>
          <a:p>
            <a:r>
              <a:rPr lang="el-GR" sz="4800" b="1" i="0" dirty="0">
                <a:solidFill>
                  <a:srgbClr val="111111"/>
                </a:solidFill>
                <a:effectLst/>
                <a:latin typeface="Roboto" panose="02000000000000000000" pitchFamily="2" charset="0"/>
              </a:rPr>
              <a:t>χ 2</a:t>
            </a:r>
            <a:r>
              <a:rPr lang="en-US" sz="4800" dirty="0"/>
              <a:t> test - 2</a:t>
            </a:r>
            <a:endParaRPr lang="en-US" dirty="0"/>
          </a:p>
        </p:txBody>
      </p:sp>
      <p:sp>
        <p:nvSpPr>
          <p:cNvPr id="3" name="Content Placeholder 2">
            <a:extLst>
              <a:ext uri="{FF2B5EF4-FFF2-40B4-BE49-F238E27FC236}">
                <a16:creationId xmlns:a16="http://schemas.microsoft.com/office/drawing/2014/main" id="{1C431CEC-58EA-324F-9A70-8374E07A9480}"/>
              </a:ext>
            </a:extLst>
          </p:cNvPr>
          <p:cNvSpPr>
            <a:spLocks noGrp="1"/>
          </p:cNvSpPr>
          <p:nvPr>
            <p:ph idx="1"/>
          </p:nvPr>
        </p:nvSpPr>
        <p:spPr/>
        <p:txBody>
          <a:bodyPr/>
          <a:lstStyle/>
          <a:p>
            <a:r>
              <a:rPr lang="en-US" dirty="0"/>
              <a:t>Response: Previously Insured</a:t>
            </a:r>
          </a:p>
          <a:p>
            <a:endParaRPr lang="en-US" dirty="0"/>
          </a:p>
        </p:txBody>
      </p:sp>
      <p:pic>
        <p:nvPicPr>
          <p:cNvPr id="5" name="Picture 4">
            <a:extLst>
              <a:ext uri="{FF2B5EF4-FFF2-40B4-BE49-F238E27FC236}">
                <a16:creationId xmlns:a16="http://schemas.microsoft.com/office/drawing/2014/main" id="{5A66AE79-CE66-CA4C-B3BB-167C7ABBE722}"/>
              </a:ext>
            </a:extLst>
          </p:cNvPr>
          <p:cNvPicPr>
            <a:picLocks noChangeAspect="1"/>
          </p:cNvPicPr>
          <p:nvPr/>
        </p:nvPicPr>
        <p:blipFill>
          <a:blip r:embed="rId2"/>
          <a:stretch>
            <a:fillRect/>
          </a:stretch>
        </p:blipFill>
        <p:spPr>
          <a:xfrm>
            <a:off x="1059179" y="2579816"/>
            <a:ext cx="6106392" cy="596900"/>
          </a:xfrm>
          <a:prstGeom prst="rect">
            <a:avLst/>
          </a:prstGeom>
        </p:spPr>
      </p:pic>
      <p:sp>
        <p:nvSpPr>
          <p:cNvPr id="8" name="TextBox 7">
            <a:extLst>
              <a:ext uri="{FF2B5EF4-FFF2-40B4-BE49-F238E27FC236}">
                <a16:creationId xmlns:a16="http://schemas.microsoft.com/office/drawing/2014/main" id="{A6392F5E-4B15-4545-A116-18B815ABA716}"/>
              </a:ext>
            </a:extLst>
          </p:cNvPr>
          <p:cNvSpPr txBox="1"/>
          <p:nvPr/>
        </p:nvSpPr>
        <p:spPr>
          <a:xfrm>
            <a:off x="1097280" y="3178810"/>
            <a:ext cx="2334485" cy="369332"/>
          </a:xfrm>
          <a:prstGeom prst="rect">
            <a:avLst/>
          </a:prstGeom>
          <a:noFill/>
        </p:spPr>
        <p:txBody>
          <a:bodyPr wrap="none" rtlCol="0">
            <a:spAutoFit/>
          </a:bodyPr>
          <a:lstStyle/>
          <a:p>
            <a:r>
              <a:rPr lang="en-US" dirty="0">
                <a:solidFill>
                  <a:srgbClr val="000000">
                    <a:lumMod val="75000"/>
                    <a:lumOff val="25000"/>
                  </a:srgbClr>
                </a:solidFill>
              </a:rPr>
              <a:t>Response : Vehicle Age</a:t>
            </a:r>
            <a:endParaRPr lang="en-US" dirty="0"/>
          </a:p>
        </p:txBody>
      </p:sp>
      <p:pic>
        <p:nvPicPr>
          <p:cNvPr id="10" name="Picture 9">
            <a:extLst>
              <a:ext uri="{FF2B5EF4-FFF2-40B4-BE49-F238E27FC236}">
                <a16:creationId xmlns:a16="http://schemas.microsoft.com/office/drawing/2014/main" id="{BD460CFA-471E-0641-ACC0-690D7ABCC47D}"/>
              </a:ext>
            </a:extLst>
          </p:cNvPr>
          <p:cNvPicPr>
            <a:picLocks noChangeAspect="1"/>
          </p:cNvPicPr>
          <p:nvPr/>
        </p:nvPicPr>
        <p:blipFill>
          <a:blip r:embed="rId3"/>
          <a:stretch>
            <a:fillRect/>
          </a:stretch>
        </p:blipFill>
        <p:spPr>
          <a:xfrm>
            <a:off x="1059179" y="3704801"/>
            <a:ext cx="6239395" cy="546100"/>
          </a:xfrm>
          <a:prstGeom prst="rect">
            <a:avLst/>
          </a:prstGeom>
        </p:spPr>
      </p:pic>
      <p:sp>
        <p:nvSpPr>
          <p:cNvPr id="12" name="TextBox 11">
            <a:extLst>
              <a:ext uri="{FF2B5EF4-FFF2-40B4-BE49-F238E27FC236}">
                <a16:creationId xmlns:a16="http://schemas.microsoft.com/office/drawing/2014/main" id="{A6C19889-AFE2-F64D-AE7D-A60A673E0D56}"/>
              </a:ext>
            </a:extLst>
          </p:cNvPr>
          <p:cNvSpPr txBox="1"/>
          <p:nvPr/>
        </p:nvSpPr>
        <p:spPr>
          <a:xfrm>
            <a:off x="1097280" y="4250900"/>
            <a:ext cx="2826327" cy="369332"/>
          </a:xfrm>
          <a:prstGeom prst="rect">
            <a:avLst/>
          </a:prstGeom>
          <a:noFill/>
        </p:spPr>
        <p:txBody>
          <a:bodyPr wrap="square" rtlCol="0">
            <a:spAutoFit/>
          </a:bodyPr>
          <a:lstStyle/>
          <a:p>
            <a:r>
              <a:rPr lang="en-US" dirty="0">
                <a:solidFill>
                  <a:srgbClr val="000000">
                    <a:lumMod val="75000"/>
                    <a:lumOff val="25000"/>
                  </a:srgbClr>
                </a:solidFill>
              </a:rPr>
              <a:t>Response : Vehicle Damage</a:t>
            </a:r>
            <a:endParaRPr lang="en-US" dirty="0"/>
          </a:p>
        </p:txBody>
      </p:sp>
      <p:pic>
        <p:nvPicPr>
          <p:cNvPr id="15" name="Picture 14">
            <a:extLst>
              <a:ext uri="{FF2B5EF4-FFF2-40B4-BE49-F238E27FC236}">
                <a16:creationId xmlns:a16="http://schemas.microsoft.com/office/drawing/2014/main" id="{28E4EF45-4AAA-674F-8ED4-FF56B10457DE}"/>
              </a:ext>
            </a:extLst>
          </p:cNvPr>
          <p:cNvPicPr>
            <a:picLocks noChangeAspect="1"/>
          </p:cNvPicPr>
          <p:nvPr/>
        </p:nvPicPr>
        <p:blipFill>
          <a:blip r:embed="rId4"/>
          <a:stretch>
            <a:fillRect/>
          </a:stretch>
        </p:blipFill>
        <p:spPr>
          <a:xfrm>
            <a:off x="1059179" y="4778986"/>
            <a:ext cx="5973387" cy="609600"/>
          </a:xfrm>
          <a:prstGeom prst="rect">
            <a:avLst/>
          </a:prstGeom>
        </p:spPr>
      </p:pic>
    </p:spTree>
    <p:extLst>
      <p:ext uri="{BB962C8B-B14F-4D97-AF65-F5344CB8AC3E}">
        <p14:creationId xmlns:p14="http://schemas.microsoft.com/office/powerpoint/2010/main" val="7033694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D83AA-E9EE-4ED7-A619-377CDDB16197}"/>
              </a:ext>
            </a:extLst>
          </p:cNvPr>
          <p:cNvSpPr>
            <a:spLocks noGrp="1"/>
          </p:cNvSpPr>
          <p:nvPr>
            <p:ph type="title"/>
          </p:nvPr>
        </p:nvSpPr>
        <p:spPr/>
        <p:txBody>
          <a:bodyPr>
            <a:normAutofit/>
          </a:bodyPr>
          <a:lstStyle/>
          <a:p>
            <a:r>
              <a:rPr lang="en-US" sz="3500" dirty="0"/>
              <a:t>Does correlation concur?</a:t>
            </a:r>
          </a:p>
        </p:txBody>
      </p:sp>
      <p:graphicFrame>
        <p:nvGraphicFramePr>
          <p:cNvPr id="4" name="Object 3">
            <a:extLst>
              <a:ext uri="{FF2B5EF4-FFF2-40B4-BE49-F238E27FC236}">
                <a16:creationId xmlns:a16="http://schemas.microsoft.com/office/drawing/2014/main" id="{F4687B2A-4A7E-484A-A464-157C6224ECCB}"/>
              </a:ext>
            </a:extLst>
          </p:cNvPr>
          <p:cNvGraphicFramePr>
            <a:graphicFrameLocks noChangeAspect="1"/>
          </p:cNvGraphicFramePr>
          <p:nvPr>
            <p:extLst>
              <p:ext uri="{D42A27DB-BD31-4B8C-83A1-F6EECF244321}">
                <p14:modId xmlns:p14="http://schemas.microsoft.com/office/powerpoint/2010/main" val="2669636296"/>
              </p:ext>
            </p:extLst>
          </p:nvPr>
        </p:nvGraphicFramePr>
        <p:xfrm>
          <a:off x="7211210" y="2041132"/>
          <a:ext cx="3944470" cy="4336978"/>
        </p:xfrm>
        <a:graphic>
          <a:graphicData uri="http://schemas.openxmlformats.org/presentationml/2006/ole">
            <mc:AlternateContent xmlns:mc="http://schemas.openxmlformats.org/markup-compatibility/2006">
              <mc:Choice xmlns:v="urn:schemas-microsoft-com:vml" Requires="v">
                <p:oleObj spid="_x0000_s15374" name="Bitmap Image" r:id="rId3" imgW="2903400" imgH="3192840" progId="Paint.Picture">
                  <p:embed/>
                </p:oleObj>
              </mc:Choice>
              <mc:Fallback>
                <p:oleObj name="Bitmap Image" r:id="rId3" imgW="2903400" imgH="3192840" progId="Paint.Picture">
                  <p:embed/>
                  <p:pic>
                    <p:nvPicPr>
                      <p:cNvPr id="0" name=""/>
                      <p:cNvPicPr/>
                      <p:nvPr/>
                    </p:nvPicPr>
                    <p:blipFill>
                      <a:blip r:embed="rId4"/>
                      <a:stretch>
                        <a:fillRect/>
                      </a:stretch>
                    </p:blipFill>
                    <p:spPr>
                      <a:xfrm>
                        <a:off x="7211210" y="2041132"/>
                        <a:ext cx="3944470" cy="4336978"/>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C49D9167-AEB1-784B-A6D5-725E67E42D74}"/>
              </a:ext>
            </a:extLst>
          </p:cNvPr>
          <p:cNvSpPr txBox="1"/>
          <p:nvPr/>
        </p:nvSpPr>
        <p:spPr>
          <a:xfrm>
            <a:off x="1097280" y="2041132"/>
            <a:ext cx="5951702" cy="3785652"/>
          </a:xfrm>
          <a:prstGeom prst="rect">
            <a:avLst/>
          </a:prstGeom>
          <a:noFill/>
        </p:spPr>
        <p:txBody>
          <a:bodyPr wrap="square" rtlCol="0">
            <a:spAutoFit/>
          </a:bodyPr>
          <a:lstStyle/>
          <a:p>
            <a:r>
              <a:rPr lang="en-US" sz="2000" dirty="0"/>
              <a:t>A correlation matrix is simply a table which displays the correlation coefficients for different variables. The matrix depicts the correlation between all the possible pairs of values in a table.</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For our data, </a:t>
            </a:r>
            <a:r>
              <a:rPr lang="en-US" sz="2000" dirty="0" err="1"/>
              <a:t>vehicle_damage</a:t>
            </a:r>
            <a:r>
              <a:rPr lang="en-US" sz="2000" dirty="0"/>
              <a:t>, </a:t>
            </a:r>
            <a:r>
              <a:rPr lang="en-US" sz="2000" dirty="0" err="1"/>
              <a:t>previously_insured</a:t>
            </a:r>
            <a:r>
              <a:rPr lang="en-US" sz="2000" dirty="0"/>
              <a:t> and </a:t>
            </a:r>
            <a:r>
              <a:rPr lang="en-US" sz="2000" dirty="0" err="1"/>
              <a:t>vehicle_age</a:t>
            </a:r>
            <a:r>
              <a:rPr lang="en-US" sz="2000" dirty="0"/>
              <a:t> have high correlation.</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Positive Correlation: </a:t>
            </a:r>
            <a:r>
              <a:rPr lang="en-US" sz="2000" dirty="0" err="1"/>
              <a:t>vehicle_damage</a:t>
            </a:r>
            <a:r>
              <a:rPr lang="en-US" sz="2000" dirty="0"/>
              <a:t> and </a:t>
            </a:r>
            <a:r>
              <a:rPr lang="en-US" sz="2000" dirty="0" err="1"/>
              <a:t>vehicle_age</a:t>
            </a:r>
            <a:r>
              <a:rPr lang="en-US" sz="2000" dirty="0"/>
              <a:t> </a:t>
            </a:r>
          </a:p>
          <a:p>
            <a:pPr marL="342900" indent="-342900">
              <a:buFont typeface="Arial" panose="020B0604020202020204" pitchFamily="34" charset="0"/>
              <a:buChar char="•"/>
            </a:pPr>
            <a:r>
              <a:rPr lang="en-US" sz="2000"/>
              <a:t>negative correlation: </a:t>
            </a:r>
            <a:r>
              <a:rPr lang="en-US" sz="2000" dirty="0" err="1"/>
              <a:t>previously_insured</a:t>
            </a:r>
            <a:endParaRPr lang="en-US" sz="2000" dirty="0"/>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29284645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08468-1E7A-47E0-B418-8F3EA738A579}"/>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910073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09E449D-7838-4983-A24B-7FDDF3F94803}"/>
              </a:ext>
            </a:extLst>
          </p:cNvPr>
          <p:cNvPicPr>
            <a:picLocks noChangeAspect="1"/>
          </p:cNvPicPr>
          <p:nvPr/>
        </p:nvPicPr>
        <p:blipFill>
          <a:blip r:embed="rId2"/>
          <a:stretch>
            <a:fillRect/>
          </a:stretch>
        </p:blipFill>
        <p:spPr>
          <a:xfrm rot="20423830">
            <a:off x="701040" y="1133980"/>
            <a:ext cx="5598160" cy="3721644"/>
          </a:xfrm>
          <a:prstGeom prst="rect">
            <a:avLst/>
          </a:prstGeom>
        </p:spPr>
      </p:pic>
      <p:sp>
        <p:nvSpPr>
          <p:cNvPr id="3" name="Title 1">
            <a:extLst>
              <a:ext uri="{FF2B5EF4-FFF2-40B4-BE49-F238E27FC236}">
                <a16:creationId xmlns:a16="http://schemas.microsoft.com/office/drawing/2014/main" id="{52C78519-9AE1-4B0B-A896-0A8D85CED533}"/>
              </a:ext>
            </a:extLst>
          </p:cNvPr>
          <p:cNvSpPr txBox="1">
            <a:spLocks/>
          </p:cNvSpPr>
          <p:nvPr/>
        </p:nvSpPr>
        <p:spPr>
          <a:xfrm>
            <a:off x="7406640" y="1812298"/>
            <a:ext cx="4114800" cy="1450757"/>
          </a:xfrm>
          <a:prstGeom prst="rect">
            <a:avLst/>
          </a:prstGeom>
        </p:spPr>
        <p:txBody>
          <a:bodyPr>
            <a:normAutofit/>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r>
              <a:rPr lang="en-US" dirty="0"/>
              <a:t>Smart Question</a:t>
            </a:r>
          </a:p>
        </p:txBody>
      </p:sp>
      <p:sp>
        <p:nvSpPr>
          <p:cNvPr id="4" name="Content Placeholder 6">
            <a:extLst>
              <a:ext uri="{FF2B5EF4-FFF2-40B4-BE49-F238E27FC236}">
                <a16:creationId xmlns:a16="http://schemas.microsoft.com/office/drawing/2014/main" id="{242F1D9D-5317-4F86-ABC2-2D5DA121C3BE}"/>
              </a:ext>
            </a:extLst>
          </p:cNvPr>
          <p:cNvSpPr txBox="1">
            <a:spLocks/>
          </p:cNvSpPr>
          <p:nvPr/>
        </p:nvSpPr>
        <p:spPr>
          <a:xfrm>
            <a:off x="6873240" y="3263055"/>
            <a:ext cx="4998720" cy="1715345"/>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r>
              <a:rPr lang="en-GB" dirty="0"/>
              <a:t>Which factors suggest whether an existing customer would be interested in vehicle insurance?</a:t>
            </a:r>
            <a:endParaRPr lang="en-US" dirty="0"/>
          </a:p>
        </p:txBody>
      </p:sp>
    </p:spTree>
    <p:extLst>
      <p:ext uri="{BB962C8B-B14F-4D97-AF65-F5344CB8AC3E}">
        <p14:creationId xmlns:p14="http://schemas.microsoft.com/office/powerpoint/2010/main" val="1663203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357EF-C68D-446C-8565-AC8DD050C6B7}"/>
              </a:ext>
            </a:extLst>
          </p:cNvPr>
          <p:cNvSpPr>
            <a:spLocks noGrp="1"/>
          </p:cNvSpPr>
          <p:nvPr>
            <p:ph type="title"/>
          </p:nvPr>
        </p:nvSpPr>
        <p:spPr/>
        <p:txBody>
          <a:bodyPr/>
          <a:lstStyle/>
          <a:p>
            <a:r>
              <a:rPr lang="en-GB" dirty="0"/>
              <a:t>About the Dataset</a:t>
            </a:r>
            <a:endParaRPr lang="en-US" dirty="0"/>
          </a:p>
        </p:txBody>
      </p:sp>
      <p:sp>
        <p:nvSpPr>
          <p:cNvPr id="7" name="TextBox 6">
            <a:extLst>
              <a:ext uri="{FF2B5EF4-FFF2-40B4-BE49-F238E27FC236}">
                <a16:creationId xmlns:a16="http://schemas.microsoft.com/office/drawing/2014/main" id="{5EA70D8F-0B6C-4494-B5E4-A4D5FC8E5FE7}"/>
              </a:ext>
            </a:extLst>
          </p:cNvPr>
          <p:cNvSpPr txBox="1"/>
          <p:nvPr/>
        </p:nvSpPr>
        <p:spPr>
          <a:xfrm>
            <a:off x="1149276" y="2026023"/>
            <a:ext cx="4803290" cy="2092881"/>
          </a:xfrm>
          <a:prstGeom prst="rect">
            <a:avLst/>
          </a:prstGeom>
          <a:noFill/>
        </p:spPr>
        <p:txBody>
          <a:bodyPr wrap="square" rtlCol="0">
            <a:spAutoFit/>
          </a:bodyPr>
          <a:lstStyle/>
          <a:p>
            <a:r>
              <a:rPr lang="en-US" sz="1400" dirty="0"/>
              <a:t>Whether a customer would be interested in an additional insurance service like vehicle Insurance is extremely helpful for the company because it can then accordingly plan its communication strategy to reach out to those customers and optimize its business model and revenue. We have following information to assist our analysis: demographics (gender, age, region code type), Vehicles (Vehicle Age, Damage), Policy (Premium, sourcing channel) etc.</a:t>
            </a:r>
          </a:p>
          <a:p>
            <a:endParaRPr lang="en-US" dirty="0"/>
          </a:p>
        </p:txBody>
      </p:sp>
      <p:graphicFrame>
        <p:nvGraphicFramePr>
          <p:cNvPr id="8" name="Object 7">
            <a:extLst>
              <a:ext uri="{FF2B5EF4-FFF2-40B4-BE49-F238E27FC236}">
                <a16:creationId xmlns:a16="http://schemas.microsoft.com/office/drawing/2014/main" id="{4940BAD0-ED71-47C9-AD58-DAD8148C5A2B}"/>
              </a:ext>
            </a:extLst>
          </p:cNvPr>
          <p:cNvGraphicFramePr>
            <a:graphicFrameLocks noChangeAspect="1"/>
          </p:cNvGraphicFramePr>
          <p:nvPr>
            <p:extLst>
              <p:ext uri="{D42A27DB-BD31-4B8C-83A1-F6EECF244321}">
                <p14:modId xmlns:p14="http://schemas.microsoft.com/office/powerpoint/2010/main" val="221240383"/>
              </p:ext>
            </p:extLst>
          </p:nvPr>
        </p:nvGraphicFramePr>
        <p:xfrm>
          <a:off x="6171304" y="2026023"/>
          <a:ext cx="4984376" cy="3872753"/>
        </p:xfrm>
        <a:graphic>
          <a:graphicData uri="http://schemas.openxmlformats.org/presentationml/2006/ole">
            <mc:AlternateContent xmlns:mc="http://schemas.openxmlformats.org/markup-compatibility/2006">
              <mc:Choice xmlns:v="urn:schemas-microsoft-com:vml" Requires="v">
                <p:oleObj spid="_x0000_s3099" name="Bitmap Image" r:id="rId3" imgW="6842880" imgH="4785480" progId="Paint.Picture">
                  <p:embed/>
                </p:oleObj>
              </mc:Choice>
              <mc:Fallback>
                <p:oleObj name="Bitmap Image" r:id="rId3" imgW="6842880" imgH="4785480" progId="Paint.Picture">
                  <p:embed/>
                  <p:pic>
                    <p:nvPicPr>
                      <p:cNvPr id="0" name=""/>
                      <p:cNvPicPr/>
                      <p:nvPr/>
                    </p:nvPicPr>
                    <p:blipFill>
                      <a:blip r:embed="rId4"/>
                      <a:stretch>
                        <a:fillRect/>
                      </a:stretch>
                    </p:blipFill>
                    <p:spPr>
                      <a:xfrm>
                        <a:off x="6171304" y="2026023"/>
                        <a:ext cx="4984376" cy="3872753"/>
                      </a:xfrm>
                      <a:prstGeom prst="rect">
                        <a:avLst/>
                      </a:prstGeom>
                    </p:spPr>
                  </p:pic>
                </p:oleObj>
              </mc:Fallback>
            </mc:AlternateContent>
          </a:graphicData>
        </a:graphic>
      </p:graphicFrame>
    </p:spTree>
    <p:extLst>
      <p:ext uri="{BB962C8B-B14F-4D97-AF65-F5344CB8AC3E}">
        <p14:creationId xmlns:p14="http://schemas.microsoft.com/office/powerpoint/2010/main" val="127514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74D84-6C23-4935-8D86-1154EDE9D39B}"/>
              </a:ext>
            </a:extLst>
          </p:cNvPr>
          <p:cNvSpPr>
            <a:spLocks noGrp="1"/>
          </p:cNvSpPr>
          <p:nvPr>
            <p:ph type="title"/>
          </p:nvPr>
        </p:nvSpPr>
        <p:spPr/>
        <p:txBody>
          <a:bodyPr/>
          <a:lstStyle/>
          <a:p>
            <a:r>
              <a:rPr lang="en-GB" dirty="0"/>
              <a:t>Exploratory Data Analysis</a:t>
            </a:r>
            <a:endParaRPr lang="en-US" dirty="0"/>
          </a:p>
        </p:txBody>
      </p:sp>
      <p:pic>
        <p:nvPicPr>
          <p:cNvPr id="5" name="Picture 4">
            <a:extLst>
              <a:ext uri="{FF2B5EF4-FFF2-40B4-BE49-F238E27FC236}">
                <a16:creationId xmlns:a16="http://schemas.microsoft.com/office/drawing/2014/main" id="{3D90E8D9-1DB7-4770-8278-72AF0F1FC69E}"/>
              </a:ext>
            </a:extLst>
          </p:cNvPr>
          <p:cNvPicPr>
            <a:picLocks noChangeAspect="1"/>
          </p:cNvPicPr>
          <p:nvPr/>
        </p:nvPicPr>
        <p:blipFill>
          <a:blip r:embed="rId2"/>
          <a:stretch>
            <a:fillRect/>
          </a:stretch>
        </p:blipFill>
        <p:spPr>
          <a:xfrm>
            <a:off x="8457882" y="3268208"/>
            <a:ext cx="2636838" cy="2482033"/>
          </a:xfrm>
          <a:prstGeom prst="rect">
            <a:avLst/>
          </a:prstGeom>
        </p:spPr>
      </p:pic>
    </p:spTree>
    <p:extLst>
      <p:ext uri="{BB962C8B-B14F-4D97-AF65-F5344CB8AC3E}">
        <p14:creationId xmlns:p14="http://schemas.microsoft.com/office/powerpoint/2010/main" val="2610954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79172-07D2-49CC-AF2A-F0FBD5A96F6B}"/>
              </a:ext>
            </a:extLst>
          </p:cNvPr>
          <p:cNvSpPr>
            <a:spLocks noGrp="1"/>
          </p:cNvSpPr>
          <p:nvPr>
            <p:ph type="title"/>
          </p:nvPr>
        </p:nvSpPr>
        <p:spPr/>
        <p:txBody>
          <a:bodyPr/>
          <a:lstStyle/>
          <a:p>
            <a:r>
              <a:rPr lang="en-GB" dirty="0"/>
              <a:t>For EDA</a:t>
            </a:r>
            <a:endParaRPr lang="en-US" dirty="0"/>
          </a:p>
        </p:txBody>
      </p:sp>
      <p:sp>
        <p:nvSpPr>
          <p:cNvPr id="3" name="Content Placeholder 2">
            <a:extLst>
              <a:ext uri="{FF2B5EF4-FFF2-40B4-BE49-F238E27FC236}">
                <a16:creationId xmlns:a16="http://schemas.microsoft.com/office/drawing/2014/main" id="{48DA3491-4B95-4D7F-9B50-A93A56F9A853}"/>
              </a:ext>
            </a:extLst>
          </p:cNvPr>
          <p:cNvSpPr>
            <a:spLocks noGrp="1"/>
          </p:cNvSpPr>
          <p:nvPr>
            <p:ph idx="1"/>
          </p:nvPr>
        </p:nvSpPr>
        <p:spPr/>
        <p:txBody>
          <a:bodyPr>
            <a:normAutofit/>
          </a:bodyPr>
          <a:lstStyle/>
          <a:p>
            <a:pPr algn="l">
              <a:lnSpc>
                <a:spcPct val="120000"/>
              </a:lnSpc>
              <a:spcBef>
                <a:spcPts val="0"/>
              </a:spcBef>
              <a:spcAft>
                <a:spcPts val="0"/>
              </a:spcAft>
              <a:buFont typeface="Arial" panose="020B0604020202020204" pitchFamily="34" charset="0"/>
              <a:buChar char="•"/>
            </a:pPr>
            <a:r>
              <a:rPr lang="en-GB" dirty="0">
                <a:solidFill>
                  <a:srgbClr val="616161"/>
                </a:solidFill>
                <a:latin typeface="1"/>
              </a:rPr>
              <a:t> Analyse the target variable – “</a:t>
            </a:r>
            <a:r>
              <a:rPr lang="en-GB" b="1" dirty="0">
                <a:solidFill>
                  <a:srgbClr val="616161"/>
                </a:solidFill>
                <a:latin typeface="1"/>
              </a:rPr>
              <a:t>Response</a:t>
            </a:r>
            <a:r>
              <a:rPr lang="en-GB" dirty="0">
                <a:solidFill>
                  <a:srgbClr val="616161"/>
                </a:solidFill>
                <a:latin typeface="1"/>
              </a:rPr>
              <a:t>” from the customer</a:t>
            </a:r>
          </a:p>
          <a:p>
            <a:pPr algn="l">
              <a:lnSpc>
                <a:spcPct val="120000"/>
              </a:lnSpc>
              <a:spcBef>
                <a:spcPts val="0"/>
              </a:spcBef>
              <a:spcAft>
                <a:spcPts val="0"/>
              </a:spcAft>
              <a:buFont typeface="Arial" panose="020B0604020202020204" pitchFamily="34" charset="0"/>
              <a:buChar char="•"/>
            </a:pPr>
            <a:r>
              <a:rPr lang="en-GB" sz="2000" b="0" i="0" u="none" strike="noStrike" baseline="0" dirty="0">
                <a:solidFill>
                  <a:srgbClr val="616161"/>
                </a:solidFill>
                <a:latin typeface="1"/>
              </a:rPr>
              <a:t> Remove any outliers from the data</a:t>
            </a:r>
          </a:p>
          <a:p>
            <a:pPr algn="l">
              <a:lnSpc>
                <a:spcPct val="120000"/>
              </a:lnSpc>
              <a:spcBef>
                <a:spcPts val="0"/>
              </a:spcBef>
              <a:spcAft>
                <a:spcPts val="0"/>
              </a:spcAft>
              <a:buFont typeface="Arial" panose="020B0604020202020204" pitchFamily="34" charset="0"/>
              <a:buChar char="•"/>
            </a:pPr>
            <a:r>
              <a:rPr lang="en-GB" dirty="0">
                <a:solidFill>
                  <a:srgbClr val="616161"/>
                </a:solidFill>
                <a:latin typeface="1"/>
              </a:rPr>
              <a:t> Observe the trend of all variables w.r.t target variable</a:t>
            </a:r>
            <a:endParaRPr lang="en-GB" sz="2000" b="0" i="0" u="none" strike="noStrike" baseline="0" dirty="0">
              <a:solidFill>
                <a:srgbClr val="616161"/>
              </a:solidFill>
              <a:latin typeface="1"/>
            </a:endParaRPr>
          </a:p>
          <a:p>
            <a:pPr algn="l">
              <a:lnSpc>
                <a:spcPct val="120000"/>
              </a:lnSpc>
              <a:spcBef>
                <a:spcPts val="0"/>
              </a:spcBef>
              <a:spcAft>
                <a:spcPts val="0"/>
              </a:spcAft>
              <a:buFont typeface="Arial" panose="020B0604020202020204" pitchFamily="34" charset="0"/>
              <a:buChar char="•"/>
            </a:pPr>
            <a:r>
              <a:rPr lang="en-GB" sz="2000" b="0" i="0" u="none" strike="noStrike" baseline="0" dirty="0">
                <a:solidFill>
                  <a:srgbClr val="616161"/>
                </a:solidFill>
                <a:latin typeface="1"/>
              </a:rPr>
              <a:t> Turn the categorical variables into factor</a:t>
            </a:r>
          </a:p>
          <a:p>
            <a:pPr algn="l">
              <a:lnSpc>
                <a:spcPct val="120000"/>
              </a:lnSpc>
              <a:spcBef>
                <a:spcPts val="0"/>
              </a:spcBef>
              <a:spcAft>
                <a:spcPts val="0"/>
              </a:spcAft>
              <a:buFont typeface="Arial" panose="020B0604020202020204" pitchFamily="34" charset="0"/>
              <a:buChar char="•"/>
            </a:pPr>
            <a:r>
              <a:rPr lang="en-GB" sz="2000" b="0" i="0" u="none" strike="noStrike" baseline="0" dirty="0">
                <a:solidFill>
                  <a:srgbClr val="616161"/>
                </a:solidFill>
                <a:latin typeface="1"/>
              </a:rPr>
              <a:t> Perfor</a:t>
            </a:r>
            <a:r>
              <a:rPr lang="en-GB" dirty="0">
                <a:solidFill>
                  <a:srgbClr val="616161"/>
                </a:solidFill>
                <a:latin typeface="1"/>
              </a:rPr>
              <a:t>m t-Test for all continuous variables</a:t>
            </a:r>
          </a:p>
          <a:p>
            <a:pPr algn="l">
              <a:lnSpc>
                <a:spcPct val="120000"/>
              </a:lnSpc>
              <a:spcBef>
                <a:spcPts val="0"/>
              </a:spcBef>
              <a:spcAft>
                <a:spcPts val="0"/>
              </a:spcAft>
              <a:buFont typeface="Arial" panose="020B0604020202020204" pitchFamily="34" charset="0"/>
              <a:buChar char="•"/>
            </a:pPr>
            <a:r>
              <a:rPr lang="en-GB" sz="2000" b="0" i="0" u="none" strike="noStrike" baseline="0" dirty="0">
                <a:solidFill>
                  <a:srgbClr val="616161"/>
                </a:solidFill>
                <a:latin typeface="1"/>
              </a:rPr>
              <a:t> Perform chi-square test for c</a:t>
            </a:r>
            <a:r>
              <a:rPr lang="en-GB" dirty="0">
                <a:solidFill>
                  <a:srgbClr val="616161"/>
                </a:solidFill>
                <a:latin typeface="1"/>
              </a:rPr>
              <a:t>ategorical variables w.r.t response</a:t>
            </a:r>
            <a:endParaRPr lang="en-GB" sz="2000" b="0" i="0" u="none" strike="noStrike" baseline="0" dirty="0">
              <a:solidFill>
                <a:srgbClr val="616161"/>
              </a:solidFill>
              <a:latin typeface="1"/>
            </a:endParaRPr>
          </a:p>
          <a:p>
            <a:pPr algn="l">
              <a:lnSpc>
                <a:spcPct val="120000"/>
              </a:lnSpc>
              <a:spcBef>
                <a:spcPts val="0"/>
              </a:spcBef>
              <a:spcAft>
                <a:spcPts val="0"/>
              </a:spcAft>
              <a:buFont typeface="Arial" panose="020B0604020202020204" pitchFamily="34" charset="0"/>
              <a:buChar char="•"/>
            </a:pPr>
            <a:r>
              <a:rPr lang="en-US" dirty="0">
                <a:solidFill>
                  <a:srgbClr val="616161"/>
                </a:solidFill>
                <a:latin typeface="1"/>
              </a:rPr>
              <a:t> </a:t>
            </a:r>
            <a:r>
              <a:rPr lang="en-US" sz="2000" b="0" i="0" u="none" strike="noStrike" baseline="0" dirty="0">
                <a:solidFill>
                  <a:srgbClr val="616161"/>
                </a:solidFill>
                <a:latin typeface="1"/>
              </a:rPr>
              <a:t>Graphs used:</a:t>
            </a:r>
          </a:p>
          <a:p>
            <a:pPr lvl="1">
              <a:lnSpc>
                <a:spcPct val="120000"/>
              </a:lnSpc>
              <a:spcBef>
                <a:spcPts val="0"/>
              </a:spcBef>
              <a:spcAft>
                <a:spcPts val="0"/>
              </a:spcAft>
            </a:pPr>
            <a:r>
              <a:rPr lang="en-US" sz="1600" b="0" i="0" u="none" strike="noStrike" baseline="0" dirty="0">
                <a:solidFill>
                  <a:srgbClr val="616161"/>
                </a:solidFill>
                <a:latin typeface="1"/>
              </a:rPr>
              <a:t>Histogram</a:t>
            </a:r>
          </a:p>
          <a:p>
            <a:pPr lvl="1">
              <a:lnSpc>
                <a:spcPct val="120000"/>
              </a:lnSpc>
              <a:spcBef>
                <a:spcPts val="0"/>
              </a:spcBef>
              <a:spcAft>
                <a:spcPts val="0"/>
              </a:spcAft>
            </a:pPr>
            <a:r>
              <a:rPr lang="en-US" sz="1600" b="0" i="0" u="none" strike="noStrike" baseline="0" dirty="0">
                <a:solidFill>
                  <a:srgbClr val="616161"/>
                </a:solidFill>
                <a:latin typeface="1"/>
              </a:rPr>
              <a:t>QQ-plot</a:t>
            </a:r>
          </a:p>
          <a:p>
            <a:pPr lvl="1">
              <a:lnSpc>
                <a:spcPct val="120000"/>
              </a:lnSpc>
              <a:spcBef>
                <a:spcPts val="0"/>
              </a:spcBef>
              <a:spcAft>
                <a:spcPts val="0"/>
              </a:spcAft>
            </a:pPr>
            <a:r>
              <a:rPr lang="en-US" sz="1600" b="0" i="0" u="none" strike="noStrike" baseline="0" dirty="0">
                <a:solidFill>
                  <a:srgbClr val="616161"/>
                </a:solidFill>
                <a:latin typeface="1"/>
              </a:rPr>
              <a:t>Boxplot</a:t>
            </a:r>
          </a:p>
          <a:p>
            <a:pPr marL="0" indent="0">
              <a:buNone/>
            </a:pPr>
            <a:endParaRPr lang="en-US" dirty="0"/>
          </a:p>
        </p:txBody>
      </p:sp>
    </p:spTree>
    <p:extLst>
      <p:ext uri="{BB962C8B-B14F-4D97-AF65-F5344CB8AC3E}">
        <p14:creationId xmlns:p14="http://schemas.microsoft.com/office/powerpoint/2010/main" val="3204274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9FF4-D465-466E-BB5C-702830E644C2}"/>
              </a:ext>
            </a:extLst>
          </p:cNvPr>
          <p:cNvSpPr>
            <a:spLocks noGrp="1"/>
          </p:cNvSpPr>
          <p:nvPr>
            <p:ph type="title"/>
          </p:nvPr>
        </p:nvSpPr>
        <p:spPr/>
        <p:txBody>
          <a:bodyPr>
            <a:normAutofit/>
          </a:bodyPr>
          <a:lstStyle/>
          <a:p>
            <a:r>
              <a:rPr lang="en-GB" sz="4000" dirty="0"/>
              <a:t>How age of a person and their vehicle impacts response?</a:t>
            </a:r>
            <a:endParaRPr lang="en-US" sz="4000" dirty="0"/>
          </a:p>
        </p:txBody>
      </p:sp>
      <p:graphicFrame>
        <p:nvGraphicFramePr>
          <p:cNvPr id="3" name="Object 2">
            <a:extLst>
              <a:ext uri="{FF2B5EF4-FFF2-40B4-BE49-F238E27FC236}">
                <a16:creationId xmlns:a16="http://schemas.microsoft.com/office/drawing/2014/main" id="{BB65A9CC-6E01-46F7-AD8E-87900E4B07EC}"/>
              </a:ext>
            </a:extLst>
          </p:cNvPr>
          <p:cNvGraphicFramePr>
            <a:graphicFrameLocks noChangeAspect="1"/>
          </p:cNvGraphicFramePr>
          <p:nvPr>
            <p:extLst>
              <p:ext uri="{D42A27DB-BD31-4B8C-83A1-F6EECF244321}">
                <p14:modId xmlns:p14="http://schemas.microsoft.com/office/powerpoint/2010/main" val="2399804673"/>
              </p:ext>
            </p:extLst>
          </p:nvPr>
        </p:nvGraphicFramePr>
        <p:xfrm>
          <a:off x="1097280" y="2092793"/>
          <a:ext cx="4489263" cy="3314700"/>
        </p:xfrm>
        <a:graphic>
          <a:graphicData uri="http://schemas.openxmlformats.org/presentationml/2006/ole">
            <mc:AlternateContent xmlns:mc="http://schemas.openxmlformats.org/markup-compatibility/2006">
              <mc:Choice xmlns:v="urn:schemas-microsoft-com:vml" Requires="v">
                <p:oleObj spid="_x0000_s4142" name="Bitmap Image" r:id="rId3" imgW="5227200" imgH="3314880" progId="Paint.Picture">
                  <p:embed/>
                </p:oleObj>
              </mc:Choice>
              <mc:Fallback>
                <p:oleObj name="Bitmap Image" r:id="rId3" imgW="5227200" imgH="3314880" progId="Paint.Picture">
                  <p:embed/>
                  <p:pic>
                    <p:nvPicPr>
                      <p:cNvPr id="0" name=""/>
                      <p:cNvPicPr/>
                      <p:nvPr/>
                    </p:nvPicPr>
                    <p:blipFill>
                      <a:blip r:embed="rId4"/>
                      <a:stretch>
                        <a:fillRect/>
                      </a:stretch>
                    </p:blipFill>
                    <p:spPr>
                      <a:xfrm>
                        <a:off x="1097280" y="2092793"/>
                        <a:ext cx="4489263" cy="331470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58355A0-CE4C-4732-AEAE-16CEEB3312DF}"/>
              </a:ext>
            </a:extLst>
          </p:cNvPr>
          <p:cNvGraphicFramePr>
            <a:graphicFrameLocks noChangeAspect="1"/>
          </p:cNvGraphicFramePr>
          <p:nvPr>
            <p:extLst>
              <p:ext uri="{D42A27DB-BD31-4B8C-83A1-F6EECF244321}">
                <p14:modId xmlns:p14="http://schemas.microsoft.com/office/powerpoint/2010/main" val="2366807991"/>
              </p:ext>
            </p:extLst>
          </p:nvPr>
        </p:nvGraphicFramePr>
        <p:xfrm>
          <a:off x="5961249" y="2231115"/>
          <a:ext cx="5341937" cy="3038055"/>
        </p:xfrm>
        <a:graphic>
          <a:graphicData uri="http://schemas.openxmlformats.org/presentationml/2006/ole">
            <mc:AlternateContent xmlns:mc="http://schemas.openxmlformats.org/markup-compatibility/2006">
              <mc:Choice xmlns:v="urn:schemas-microsoft-com:vml" Requires="v">
                <p:oleObj spid="_x0000_s4143" name="Bitmap Image" r:id="rId5" imgW="5341680" imgH="3093840" progId="Paint.Picture">
                  <p:embed/>
                </p:oleObj>
              </mc:Choice>
              <mc:Fallback>
                <p:oleObj name="Bitmap Image" r:id="rId5" imgW="5341680" imgH="3093840" progId="Paint.Picture">
                  <p:embed/>
                  <p:pic>
                    <p:nvPicPr>
                      <p:cNvPr id="0" name=""/>
                      <p:cNvPicPr/>
                      <p:nvPr/>
                    </p:nvPicPr>
                    <p:blipFill>
                      <a:blip r:embed="rId6"/>
                      <a:stretch>
                        <a:fillRect/>
                      </a:stretch>
                    </p:blipFill>
                    <p:spPr>
                      <a:xfrm>
                        <a:off x="5961249" y="2231115"/>
                        <a:ext cx="5341937" cy="3038055"/>
                      </a:xfrm>
                      <a:prstGeom prst="rect">
                        <a:avLst/>
                      </a:prstGeom>
                    </p:spPr>
                  </p:pic>
                </p:oleObj>
              </mc:Fallback>
            </mc:AlternateContent>
          </a:graphicData>
        </a:graphic>
      </p:graphicFrame>
    </p:spTree>
    <p:extLst>
      <p:ext uri="{BB962C8B-B14F-4D97-AF65-F5344CB8AC3E}">
        <p14:creationId xmlns:p14="http://schemas.microsoft.com/office/powerpoint/2010/main" val="2562824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9FF4-D465-466E-BB5C-702830E644C2}"/>
              </a:ext>
            </a:extLst>
          </p:cNvPr>
          <p:cNvSpPr>
            <a:spLocks noGrp="1"/>
          </p:cNvSpPr>
          <p:nvPr>
            <p:ph type="title"/>
          </p:nvPr>
        </p:nvSpPr>
        <p:spPr/>
        <p:txBody>
          <a:bodyPr>
            <a:normAutofit/>
          </a:bodyPr>
          <a:lstStyle/>
          <a:p>
            <a:r>
              <a:rPr lang="en-GB" sz="4000" dirty="0"/>
              <a:t>Which region has the most positive response?</a:t>
            </a:r>
            <a:endParaRPr lang="en-US" sz="4000" dirty="0"/>
          </a:p>
        </p:txBody>
      </p:sp>
      <p:graphicFrame>
        <p:nvGraphicFramePr>
          <p:cNvPr id="9" name="Object 8">
            <a:extLst>
              <a:ext uri="{FF2B5EF4-FFF2-40B4-BE49-F238E27FC236}">
                <a16:creationId xmlns:a16="http://schemas.microsoft.com/office/drawing/2014/main" id="{A1828EC6-49CF-4BCC-82AE-C71D11AC2233}"/>
              </a:ext>
            </a:extLst>
          </p:cNvPr>
          <p:cNvGraphicFramePr>
            <a:graphicFrameLocks noChangeAspect="1"/>
          </p:cNvGraphicFramePr>
          <p:nvPr>
            <p:extLst>
              <p:ext uri="{D42A27DB-BD31-4B8C-83A1-F6EECF244321}">
                <p14:modId xmlns:p14="http://schemas.microsoft.com/office/powerpoint/2010/main" val="1954812306"/>
              </p:ext>
            </p:extLst>
          </p:nvPr>
        </p:nvGraphicFramePr>
        <p:xfrm>
          <a:off x="1694330" y="2326155"/>
          <a:ext cx="8543364" cy="3725021"/>
        </p:xfrm>
        <a:graphic>
          <a:graphicData uri="http://schemas.openxmlformats.org/presentationml/2006/ole">
            <mc:AlternateContent xmlns:mc="http://schemas.openxmlformats.org/markup-compatibility/2006">
              <mc:Choice xmlns:v="urn:schemas-microsoft-com:vml" Requires="v">
                <p:oleObj spid="_x0000_s5141" name="Bitmap Image" r:id="rId3" imgW="5128200" imgH="3154680" progId="Paint.Picture">
                  <p:embed/>
                </p:oleObj>
              </mc:Choice>
              <mc:Fallback>
                <p:oleObj name="Bitmap Image" r:id="rId3" imgW="5128200" imgH="3154680" progId="Paint.Picture">
                  <p:embed/>
                  <p:pic>
                    <p:nvPicPr>
                      <p:cNvPr id="0" name=""/>
                      <p:cNvPicPr/>
                      <p:nvPr/>
                    </p:nvPicPr>
                    <p:blipFill>
                      <a:blip r:embed="rId4"/>
                      <a:stretch>
                        <a:fillRect/>
                      </a:stretch>
                    </p:blipFill>
                    <p:spPr>
                      <a:xfrm>
                        <a:off x="1694330" y="2326155"/>
                        <a:ext cx="8543364" cy="3725021"/>
                      </a:xfrm>
                      <a:prstGeom prst="rect">
                        <a:avLst/>
                      </a:prstGeom>
                    </p:spPr>
                  </p:pic>
                </p:oleObj>
              </mc:Fallback>
            </mc:AlternateContent>
          </a:graphicData>
        </a:graphic>
      </p:graphicFrame>
    </p:spTree>
    <p:extLst>
      <p:ext uri="{BB962C8B-B14F-4D97-AF65-F5344CB8AC3E}">
        <p14:creationId xmlns:p14="http://schemas.microsoft.com/office/powerpoint/2010/main" val="2353481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B495B-8859-4234-BB06-BED3D56A48AD}"/>
              </a:ext>
            </a:extLst>
          </p:cNvPr>
          <p:cNvSpPr>
            <a:spLocks noGrp="1"/>
          </p:cNvSpPr>
          <p:nvPr>
            <p:ph type="title"/>
          </p:nvPr>
        </p:nvSpPr>
        <p:spPr/>
        <p:txBody>
          <a:bodyPr>
            <a:normAutofit/>
          </a:bodyPr>
          <a:lstStyle/>
          <a:p>
            <a:r>
              <a:rPr lang="en-GB" sz="3500" dirty="0"/>
              <a:t>How are premium and customer association are distributed for response?</a:t>
            </a:r>
            <a:endParaRPr lang="en-US" sz="3500" dirty="0"/>
          </a:p>
        </p:txBody>
      </p:sp>
      <p:graphicFrame>
        <p:nvGraphicFramePr>
          <p:cNvPr id="7" name="Object 6">
            <a:extLst>
              <a:ext uri="{FF2B5EF4-FFF2-40B4-BE49-F238E27FC236}">
                <a16:creationId xmlns:a16="http://schemas.microsoft.com/office/drawing/2014/main" id="{02AA7450-F197-4E1B-8675-44DB4B4A4BF8}"/>
              </a:ext>
            </a:extLst>
          </p:cNvPr>
          <p:cNvGraphicFramePr>
            <a:graphicFrameLocks noChangeAspect="1"/>
          </p:cNvGraphicFramePr>
          <p:nvPr>
            <p:extLst>
              <p:ext uri="{D42A27DB-BD31-4B8C-83A1-F6EECF244321}">
                <p14:modId xmlns:p14="http://schemas.microsoft.com/office/powerpoint/2010/main" val="80145741"/>
              </p:ext>
            </p:extLst>
          </p:nvPr>
        </p:nvGraphicFramePr>
        <p:xfrm>
          <a:off x="731838" y="2468376"/>
          <a:ext cx="4994874" cy="3246437"/>
        </p:xfrm>
        <a:graphic>
          <a:graphicData uri="http://schemas.openxmlformats.org/presentationml/2006/ole">
            <mc:AlternateContent xmlns:mc="http://schemas.openxmlformats.org/markup-compatibility/2006">
              <mc:Choice xmlns:v="urn:schemas-microsoft-com:vml" Requires="v">
                <p:oleObj spid="_x0000_s6184" name="Bitmap Image" r:id="rId3" imgW="5364360" imgH="3246120" progId="Paint.Picture">
                  <p:embed/>
                </p:oleObj>
              </mc:Choice>
              <mc:Fallback>
                <p:oleObj name="Bitmap Image" r:id="rId3" imgW="5364360" imgH="3246120" progId="Paint.Picture">
                  <p:embed/>
                  <p:pic>
                    <p:nvPicPr>
                      <p:cNvPr id="0" name=""/>
                      <p:cNvPicPr/>
                      <p:nvPr/>
                    </p:nvPicPr>
                    <p:blipFill>
                      <a:blip r:embed="rId4"/>
                      <a:stretch>
                        <a:fillRect/>
                      </a:stretch>
                    </p:blipFill>
                    <p:spPr>
                      <a:xfrm>
                        <a:off x="731838" y="2468376"/>
                        <a:ext cx="4994874" cy="3246437"/>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CDAD3B7-C2B4-45C3-AF49-3C426C90F209}"/>
              </a:ext>
            </a:extLst>
          </p:cNvPr>
          <p:cNvGraphicFramePr>
            <a:graphicFrameLocks noChangeAspect="1"/>
          </p:cNvGraphicFramePr>
          <p:nvPr>
            <p:extLst>
              <p:ext uri="{D42A27DB-BD31-4B8C-83A1-F6EECF244321}">
                <p14:modId xmlns:p14="http://schemas.microsoft.com/office/powerpoint/2010/main" val="1458468743"/>
              </p:ext>
            </p:extLst>
          </p:nvPr>
        </p:nvGraphicFramePr>
        <p:xfrm>
          <a:off x="6481482" y="2468375"/>
          <a:ext cx="4994873" cy="3246437"/>
        </p:xfrm>
        <a:graphic>
          <a:graphicData uri="http://schemas.openxmlformats.org/presentationml/2006/ole">
            <mc:AlternateContent xmlns:mc="http://schemas.openxmlformats.org/markup-compatibility/2006">
              <mc:Choice xmlns:v="urn:schemas-microsoft-com:vml" Requires="v">
                <p:oleObj spid="_x0000_s6185" name="Bitmap Image" r:id="rId5" imgW="5349240" imgH="3246120" progId="Paint.Picture">
                  <p:embed/>
                </p:oleObj>
              </mc:Choice>
              <mc:Fallback>
                <p:oleObj name="Bitmap Image" r:id="rId5" imgW="5349240" imgH="3246120" progId="Paint.Picture">
                  <p:embed/>
                  <p:pic>
                    <p:nvPicPr>
                      <p:cNvPr id="0" name=""/>
                      <p:cNvPicPr/>
                      <p:nvPr/>
                    </p:nvPicPr>
                    <p:blipFill>
                      <a:blip r:embed="rId6"/>
                      <a:stretch>
                        <a:fillRect/>
                      </a:stretch>
                    </p:blipFill>
                    <p:spPr>
                      <a:xfrm>
                        <a:off x="6481482" y="2468375"/>
                        <a:ext cx="4994873" cy="3246437"/>
                      </a:xfrm>
                      <a:prstGeom prst="rect">
                        <a:avLst/>
                      </a:prstGeom>
                    </p:spPr>
                  </p:pic>
                </p:oleObj>
              </mc:Fallback>
            </mc:AlternateContent>
          </a:graphicData>
        </a:graphic>
      </p:graphicFrame>
    </p:spTree>
    <p:extLst>
      <p:ext uri="{BB962C8B-B14F-4D97-AF65-F5344CB8AC3E}">
        <p14:creationId xmlns:p14="http://schemas.microsoft.com/office/powerpoint/2010/main" val="3553448184"/>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1F006B4-A9E1-4F39-85C8-FB836F91934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{1CF87A48-EC51-4D11-9DA4-5505D33C9F97}tf11437505_win32</Template>
  <TotalTime>1264</TotalTime>
  <Words>460</Words>
  <Application>Microsoft Office PowerPoint</Application>
  <PresentationFormat>Widescreen</PresentationFormat>
  <Paragraphs>50</Paragraphs>
  <Slides>22</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30" baseType="lpstr">
      <vt:lpstr>1</vt:lpstr>
      <vt:lpstr>Arial</vt:lpstr>
      <vt:lpstr>Calibri</vt:lpstr>
      <vt:lpstr>Georgia Pro Cond Light</vt:lpstr>
      <vt:lpstr>Roboto</vt:lpstr>
      <vt:lpstr>Speak Pro</vt:lpstr>
      <vt:lpstr>RetrospectVTI</vt:lpstr>
      <vt:lpstr>Bitmap Image</vt:lpstr>
      <vt:lpstr>Cross-sell analytics</vt:lpstr>
      <vt:lpstr>What is Cross-Selling?</vt:lpstr>
      <vt:lpstr>PowerPoint Presentation</vt:lpstr>
      <vt:lpstr>About the Dataset</vt:lpstr>
      <vt:lpstr>Exploratory Data Analysis</vt:lpstr>
      <vt:lpstr>For EDA</vt:lpstr>
      <vt:lpstr>How age of a person and their vehicle impacts response?</vt:lpstr>
      <vt:lpstr>Which region has the most positive response?</vt:lpstr>
      <vt:lpstr>How are premium and customer association are distributed for response?</vt:lpstr>
      <vt:lpstr>Do customers with vehicle damage and an existing insurance impact response?</vt:lpstr>
      <vt:lpstr>Communication Strategy by Response</vt:lpstr>
      <vt:lpstr>Do males/females with a driving license respond?</vt:lpstr>
      <vt:lpstr>Hypothesis Testing</vt:lpstr>
      <vt:lpstr>PowerPoint Presentation</vt:lpstr>
      <vt:lpstr>t-Test</vt:lpstr>
      <vt:lpstr>t-Test - 1</vt:lpstr>
      <vt:lpstr>t-Test 2</vt:lpstr>
      <vt:lpstr>χ 2 test</vt:lpstr>
      <vt:lpstr>χ 2 test - 1</vt:lpstr>
      <vt:lpstr>χ 2 test - 2</vt:lpstr>
      <vt:lpstr>Does correlation concur?</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T3 -Linear Boost</dc:title>
  <dc:creator>sara sánchez</dc:creator>
  <cp:lastModifiedBy>Kuchroo, Ishan</cp:lastModifiedBy>
  <cp:revision>18</cp:revision>
  <dcterms:created xsi:type="dcterms:W3CDTF">2021-10-28T16:20:31Z</dcterms:created>
  <dcterms:modified xsi:type="dcterms:W3CDTF">2021-11-02T22:32:09Z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